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59" r:id="rId5"/>
    <p:sldId id="261" r:id="rId6"/>
    <p:sldId id="260" r:id="rId7"/>
  </p:sldIdLst>
  <p:sldSz cx="18288000" cy="10287000"/>
  <p:notesSz cx="6858000" cy="9144000"/>
  <p:embeddedFontLst>
    <p:embeddedFont>
      <p:font typeface="Agrandir" panose="020B0604020202020204" charset="0"/>
      <p:regular r:id="rId9"/>
    </p:embeddedFont>
    <p:embeddedFont>
      <p:font typeface="Agrandir Italics" panose="020B0604020202020204" charset="0"/>
      <p:regular r:id="rId10"/>
    </p:embeddedFont>
    <p:embeddedFont>
      <p:font typeface="Canva Sans" panose="020B0604020202020204" charset="0"/>
      <p:regular r:id="rId11"/>
    </p:embeddedFont>
    <p:embeddedFont>
      <p:font typeface="Canva Sans Bold" panose="020B0604020202020204" charset="0"/>
      <p:regular r:id="rId12"/>
    </p:embeddedFont>
    <p:embeddedFont>
      <p:font typeface="Caveat 1" panose="020B0604020202020204" charset="0"/>
      <p:regular r:id="rId13"/>
    </p:embeddedFont>
    <p:embeddedFont>
      <p:font typeface="Caveat 1 Bold" panose="020B0604020202020204" charset="0"/>
      <p:regular r:id="rId14"/>
    </p:embeddedFont>
    <p:embeddedFont>
      <p:font typeface="Caveat 2" panose="020B0604020202020204" charset="0"/>
      <p:regular r:id="rId15"/>
    </p:embeddedFont>
    <p:embeddedFont>
      <p:font typeface="League Spartan" panose="020B0604020202020204" charset="0"/>
      <p:regular r:id="rId16"/>
    </p:embeddedFont>
    <p:embeddedFont>
      <p:font typeface="Montserrat 1" panose="020B0604020202020204" charset="0"/>
      <p:regular r:id="rId17"/>
    </p:embeddedFont>
    <p:embeddedFont>
      <p:font typeface="Montserrat 1 Bold" panose="020B0604020202020204" charset="0"/>
      <p:regular r:id="rId18"/>
    </p:embeddedFont>
    <p:embeddedFont>
      <p:font typeface="Montserrat 2" panose="020B0604020202020204" charset="0"/>
      <p:regular r:id="rId19"/>
    </p:embeddedFont>
    <p:embeddedFont>
      <p:font typeface="Montserrat 2 Bold" panose="020B0604020202020204" charset="0"/>
      <p:regular r:id="rId20"/>
    </p:embeddedFont>
    <p:embeddedFont>
      <p:font typeface="Montserrat Classic" panose="020B0604020202020204" charset="0"/>
      <p:regular r:id="rId21"/>
    </p:embeddedFont>
    <p:embeddedFont>
      <p:font typeface="Montserrat Classic Bold" panose="020B0604020202020204" charset="0"/>
      <p:regular r:id="rId22"/>
    </p:embeddedFont>
    <p:embeddedFont>
      <p:font typeface="Montserrat Extra-Bold" panose="020B0604020202020204" charset="0"/>
      <p:regular r:id="rId23"/>
    </p:embeddedFont>
    <p:embeddedFont>
      <p:font typeface="Montserrat Light" panose="00000400000000000000" pitchFamily="2" charset="0"/>
      <p:regular r:id="rId24"/>
      <p:italic r:id="rId25"/>
    </p:embeddedFont>
    <p:embeddedFont>
      <p:font typeface="Montserrat Light Bold" panose="020B0604020202020204" charset="0"/>
      <p:regular r:id="rId26"/>
    </p:embeddedFont>
    <p:embeddedFont>
      <p:font typeface="Montserrat Light Italics" panose="020B0604020202020204" charset="0"/>
      <p:regular r:id="rId27"/>
    </p:embeddedFont>
    <p:embeddedFont>
      <p:font typeface="Open Sans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2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viewProps" Target="viewProps.xml"/><Relationship Id="rId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Nichols" userId="14e149403bd56ee0" providerId="LiveId" clId="{1163F9F0-5908-42E2-8D8D-8FBD713F1C67}"/>
    <pc:docChg chg="modSld sldOrd">
      <pc:chgData name="Ashley Nichols" userId="14e149403bd56ee0" providerId="LiveId" clId="{1163F9F0-5908-42E2-8D8D-8FBD713F1C67}" dt="2026-02-02T09:34:25.738" v="1"/>
      <pc:docMkLst>
        <pc:docMk/>
      </pc:docMkLst>
      <pc:sldChg chg="ord">
        <pc:chgData name="Ashley Nichols" userId="14e149403bd56ee0" providerId="LiveId" clId="{1163F9F0-5908-42E2-8D8D-8FBD713F1C67}" dt="2026-02-02T09:34:25.738" v="1"/>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02.02.2026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Hi Kara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sv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6.png"/><Relationship Id="rId2" Type="http://schemas.openxmlformats.org/officeDocument/2006/relationships/hyperlink" Target="https://www.stewardship.org.uk/partners/pathway" TargetMode="Externa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www.pathwayonlin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CE9"/>
        </a:solidFill>
        <a:effectLst/>
      </p:bgPr>
    </p:bg>
    <p:spTree>
      <p:nvGrpSpPr>
        <p:cNvPr id="1" name=""/>
        <p:cNvGrpSpPr/>
        <p:nvPr/>
      </p:nvGrpSpPr>
      <p:grpSpPr>
        <a:xfrm>
          <a:off x="0" y="0"/>
          <a:ext cx="0" cy="0"/>
          <a:chOff x="0" y="0"/>
          <a:chExt cx="0" cy="0"/>
        </a:xfrm>
      </p:grpSpPr>
      <p:grpSp>
        <p:nvGrpSpPr>
          <p:cNvPr id="2" name="Group 2"/>
          <p:cNvGrpSpPr/>
          <p:nvPr/>
        </p:nvGrpSpPr>
        <p:grpSpPr>
          <a:xfrm>
            <a:off x="5504993" y="2455641"/>
            <a:ext cx="6225782" cy="4421631"/>
            <a:chOff x="0" y="0"/>
            <a:chExt cx="845410" cy="600421"/>
          </a:xfrm>
        </p:grpSpPr>
        <p:sp>
          <p:nvSpPr>
            <p:cNvPr id="3" name="Freeform 3"/>
            <p:cNvSpPr/>
            <p:nvPr/>
          </p:nvSpPr>
          <p:spPr>
            <a:xfrm>
              <a:off x="0" y="0"/>
              <a:ext cx="845410" cy="600421"/>
            </a:xfrm>
            <a:custGeom>
              <a:avLst/>
              <a:gdLst/>
              <a:ahLst/>
              <a:cxnLst/>
              <a:rect l="l" t="t" r="r" b="b"/>
              <a:pathLst>
                <a:path w="845410" h="600421">
                  <a:moveTo>
                    <a:pt x="422705" y="0"/>
                  </a:moveTo>
                  <a:lnTo>
                    <a:pt x="463713" y="24634"/>
                  </a:lnTo>
                  <a:lnTo>
                    <a:pt x="511074" y="6560"/>
                  </a:lnTo>
                  <a:lnTo>
                    <a:pt x="543934" y="36678"/>
                  </a:lnTo>
                  <a:lnTo>
                    <a:pt x="595582" y="25955"/>
                  </a:lnTo>
                  <a:lnTo>
                    <a:pt x="618858" y="60240"/>
                  </a:lnTo>
                  <a:lnTo>
                    <a:pt x="672533" y="57335"/>
                  </a:lnTo>
                  <a:lnTo>
                    <a:pt x="685209" y="94290"/>
                  </a:lnTo>
                  <a:lnTo>
                    <a:pt x="738566" y="99330"/>
                  </a:lnTo>
                  <a:lnTo>
                    <a:pt x="740087" y="137339"/>
                  </a:lnTo>
                  <a:lnTo>
                    <a:pt x="790796" y="150105"/>
                  </a:lnTo>
                  <a:lnTo>
                    <a:pt x="781094" y="187506"/>
                  </a:lnTo>
                  <a:lnTo>
                    <a:pt x="826935" y="207441"/>
                  </a:lnTo>
                  <a:lnTo>
                    <a:pt x="806438" y="242599"/>
                  </a:lnTo>
                  <a:lnTo>
                    <a:pt x="845410" y="268830"/>
                  </a:lnTo>
                  <a:lnTo>
                    <a:pt x="815011" y="300211"/>
                  </a:lnTo>
                  <a:lnTo>
                    <a:pt x="845410" y="331591"/>
                  </a:lnTo>
                  <a:lnTo>
                    <a:pt x="806438" y="357822"/>
                  </a:lnTo>
                  <a:lnTo>
                    <a:pt x="826935" y="392981"/>
                  </a:lnTo>
                  <a:lnTo>
                    <a:pt x="781094" y="412915"/>
                  </a:lnTo>
                  <a:lnTo>
                    <a:pt x="790796" y="450316"/>
                  </a:lnTo>
                  <a:lnTo>
                    <a:pt x="740087" y="463083"/>
                  </a:lnTo>
                  <a:lnTo>
                    <a:pt x="738566" y="501091"/>
                  </a:lnTo>
                  <a:lnTo>
                    <a:pt x="685209" y="506132"/>
                  </a:lnTo>
                  <a:lnTo>
                    <a:pt x="672533" y="543086"/>
                  </a:lnTo>
                  <a:lnTo>
                    <a:pt x="618858" y="540181"/>
                  </a:lnTo>
                  <a:lnTo>
                    <a:pt x="595582" y="574467"/>
                  </a:lnTo>
                  <a:lnTo>
                    <a:pt x="543934" y="563743"/>
                  </a:lnTo>
                  <a:lnTo>
                    <a:pt x="511074" y="593861"/>
                  </a:lnTo>
                  <a:lnTo>
                    <a:pt x="463713" y="575787"/>
                  </a:lnTo>
                  <a:lnTo>
                    <a:pt x="422705" y="600421"/>
                  </a:lnTo>
                  <a:lnTo>
                    <a:pt x="381697" y="575787"/>
                  </a:lnTo>
                  <a:lnTo>
                    <a:pt x="334336" y="593861"/>
                  </a:lnTo>
                  <a:lnTo>
                    <a:pt x="301476" y="563743"/>
                  </a:lnTo>
                  <a:lnTo>
                    <a:pt x="249828" y="574467"/>
                  </a:lnTo>
                  <a:lnTo>
                    <a:pt x="226553" y="540181"/>
                  </a:lnTo>
                  <a:lnTo>
                    <a:pt x="172877" y="543086"/>
                  </a:lnTo>
                  <a:lnTo>
                    <a:pt x="160201" y="506132"/>
                  </a:lnTo>
                  <a:lnTo>
                    <a:pt x="106844" y="501091"/>
                  </a:lnTo>
                  <a:lnTo>
                    <a:pt x="105323" y="463083"/>
                  </a:lnTo>
                  <a:lnTo>
                    <a:pt x="54615" y="450316"/>
                  </a:lnTo>
                  <a:lnTo>
                    <a:pt x="64316" y="412915"/>
                  </a:lnTo>
                  <a:lnTo>
                    <a:pt x="18474" y="392981"/>
                  </a:lnTo>
                  <a:lnTo>
                    <a:pt x="38972" y="357822"/>
                  </a:lnTo>
                  <a:lnTo>
                    <a:pt x="0" y="331591"/>
                  </a:lnTo>
                  <a:lnTo>
                    <a:pt x="30399" y="300211"/>
                  </a:lnTo>
                  <a:lnTo>
                    <a:pt x="0" y="268830"/>
                  </a:lnTo>
                  <a:lnTo>
                    <a:pt x="38972" y="242599"/>
                  </a:lnTo>
                  <a:lnTo>
                    <a:pt x="18474" y="207441"/>
                  </a:lnTo>
                  <a:lnTo>
                    <a:pt x="64316" y="187506"/>
                  </a:lnTo>
                  <a:lnTo>
                    <a:pt x="54615" y="150105"/>
                  </a:lnTo>
                  <a:lnTo>
                    <a:pt x="105323" y="137339"/>
                  </a:lnTo>
                  <a:lnTo>
                    <a:pt x="106844" y="99330"/>
                  </a:lnTo>
                  <a:lnTo>
                    <a:pt x="160201" y="94290"/>
                  </a:lnTo>
                  <a:lnTo>
                    <a:pt x="172877" y="57335"/>
                  </a:lnTo>
                  <a:lnTo>
                    <a:pt x="226553" y="60240"/>
                  </a:lnTo>
                  <a:lnTo>
                    <a:pt x="249828" y="25955"/>
                  </a:lnTo>
                  <a:lnTo>
                    <a:pt x="301476" y="36678"/>
                  </a:lnTo>
                  <a:lnTo>
                    <a:pt x="334336" y="6560"/>
                  </a:lnTo>
                  <a:lnTo>
                    <a:pt x="381697" y="24634"/>
                  </a:lnTo>
                  <a:lnTo>
                    <a:pt x="422705" y="0"/>
                  </a:lnTo>
                  <a:close/>
                </a:path>
              </a:pathLst>
            </a:custGeom>
            <a:solidFill>
              <a:srgbClr val="D28481"/>
            </a:solidFill>
          </p:spPr>
          <p:txBody>
            <a:bodyPr/>
            <a:lstStyle/>
            <a:p>
              <a:endParaRPr lang="en-GB"/>
            </a:p>
          </p:txBody>
        </p:sp>
        <p:sp>
          <p:nvSpPr>
            <p:cNvPr id="4" name="TextBox 4"/>
            <p:cNvSpPr txBox="1"/>
            <p:nvPr/>
          </p:nvSpPr>
          <p:spPr>
            <a:xfrm>
              <a:off x="158514" y="103054"/>
              <a:ext cx="528381" cy="384788"/>
            </a:xfrm>
            <a:prstGeom prst="rect">
              <a:avLst/>
            </a:prstGeom>
          </p:spPr>
          <p:txBody>
            <a:bodyPr lIns="49170" tIns="49170" rIns="49170" bIns="49170" rtlCol="0" anchor="ctr"/>
            <a:lstStyle/>
            <a:p>
              <a:pPr algn="ctr">
                <a:lnSpc>
                  <a:spcPts val="3015"/>
                </a:lnSpc>
              </a:pPr>
              <a:endParaRPr/>
            </a:p>
          </p:txBody>
        </p:sp>
      </p:grpSp>
      <p:sp>
        <p:nvSpPr>
          <p:cNvPr id="5" name="Freeform 5"/>
          <p:cNvSpPr/>
          <p:nvPr/>
        </p:nvSpPr>
        <p:spPr>
          <a:xfrm>
            <a:off x="6417000" y="-627750"/>
            <a:ext cx="4374000" cy="4374000"/>
          </a:xfrm>
          <a:custGeom>
            <a:avLst/>
            <a:gdLst/>
            <a:ahLst/>
            <a:cxnLst/>
            <a:rect l="l" t="t" r="r" b="b"/>
            <a:pathLst>
              <a:path w="4374000" h="4374000">
                <a:moveTo>
                  <a:pt x="0" y="0"/>
                </a:moveTo>
                <a:lnTo>
                  <a:pt x="4374000" y="0"/>
                </a:lnTo>
                <a:lnTo>
                  <a:pt x="4374000" y="4374000"/>
                </a:lnTo>
                <a:lnTo>
                  <a:pt x="0" y="4374000"/>
                </a:lnTo>
                <a:lnTo>
                  <a:pt x="0" y="0"/>
                </a:lnTo>
                <a:close/>
              </a:path>
            </a:pathLst>
          </a:custGeom>
          <a:blipFill>
            <a:blip r:embed="rId2"/>
            <a:stretch>
              <a:fillRect/>
            </a:stretch>
          </a:blipFill>
        </p:spPr>
        <p:txBody>
          <a:bodyPr/>
          <a:lstStyle/>
          <a:p>
            <a:endParaRPr lang="en-GB"/>
          </a:p>
        </p:txBody>
      </p:sp>
      <p:sp>
        <p:nvSpPr>
          <p:cNvPr id="6" name="TextBox 6"/>
          <p:cNvSpPr txBox="1"/>
          <p:nvPr/>
        </p:nvSpPr>
        <p:spPr>
          <a:xfrm>
            <a:off x="6132646" y="2908832"/>
            <a:ext cx="4942708" cy="3629548"/>
          </a:xfrm>
          <a:prstGeom prst="rect">
            <a:avLst/>
          </a:prstGeom>
        </p:spPr>
        <p:txBody>
          <a:bodyPr lIns="0" tIns="0" rIns="0" bIns="0" rtlCol="0" anchor="t">
            <a:spAutoFit/>
          </a:bodyPr>
          <a:lstStyle/>
          <a:p>
            <a:pPr algn="ctr">
              <a:lnSpc>
                <a:spcPts val="4761"/>
              </a:lnSpc>
            </a:pPr>
            <a:r>
              <a:rPr lang="en-US" sz="4909" b="1">
                <a:solidFill>
                  <a:srgbClr val="1C2120"/>
                </a:solidFill>
                <a:latin typeface="Caveat 1 Bold"/>
                <a:ea typeface="Caveat 1 Bold"/>
                <a:cs typeface="Caveat 1 Bold"/>
                <a:sym typeface="Caveat 1 Bold"/>
              </a:rPr>
              <a:t>We exist to equip churches in North London to reach children in their communities with the gospel</a:t>
            </a:r>
          </a:p>
        </p:txBody>
      </p:sp>
      <p:grpSp>
        <p:nvGrpSpPr>
          <p:cNvPr id="7" name="Group 7"/>
          <p:cNvGrpSpPr/>
          <p:nvPr/>
        </p:nvGrpSpPr>
        <p:grpSpPr>
          <a:xfrm>
            <a:off x="13646870" y="1028494"/>
            <a:ext cx="2026517" cy="202651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8481"/>
            </a:solidFill>
          </p:spPr>
          <p:txBody>
            <a:bodyPr/>
            <a:lstStyle/>
            <a:p>
              <a:endParaRPr lang="en-GB"/>
            </a:p>
          </p:txBody>
        </p:sp>
        <p:sp>
          <p:nvSpPr>
            <p:cNvPr id="9" name="TextBox 9"/>
            <p:cNvSpPr txBox="1"/>
            <p:nvPr/>
          </p:nvSpPr>
          <p:spPr>
            <a:xfrm>
              <a:off x="76200" y="66675"/>
              <a:ext cx="660400" cy="669925"/>
            </a:xfrm>
            <a:prstGeom prst="rect">
              <a:avLst/>
            </a:prstGeom>
          </p:spPr>
          <p:txBody>
            <a:bodyPr lIns="50730" tIns="50730" rIns="50730" bIns="50730" rtlCol="0" anchor="ctr"/>
            <a:lstStyle/>
            <a:p>
              <a:pPr algn="ctr">
                <a:lnSpc>
                  <a:spcPts val="1820"/>
                </a:lnSpc>
              </a:pPr>
              <a:endParaRPr/>
            </a:p>
          </p:txBody>
        </p:sp>
      </p:grpSp>
      <p:grpSp>
        <p:nvGrpSpPr>
          <p:cNvPr id="10" name="Group 10"/>
          <p:cNvGrpSpPr/>
          <p:nvPr/>
        </p:nvGrpSpPr>
        <p:grpSpPr>
          <a:xfrm>
            <a:off x="13860636" y="1238131"/>
            <a:ext cx="1551723" cy="1607241"/>
            <a:chOff x="0" y="0"/>
            <a:chExt cx="812800" cy="841881"/>
          </a:xfrm>
        </p:grpSpPr>
        <p:sp>
          <p:nvSpPr>
            <p:cNvPr id="11" name="Freeform 11"/>
            <p:cNvSpPr/>
            <p:nvPr/>
          </p:nvSpPr>
          <p:spPr>
            <a:xfrm>
              <a:off x="0" y="0"/>
              <a:ext cx="812800" cy="841881"/>
            </a:xfrm>
            <a:custGeom>
              <a:avLst/>
              <a:gdLst/>
              <a:ahLst/>
              <a:cxnLst/>
              <a:rect l="l" t="t" r="r" b="b"/>
              <a:pathLst>
                <a:path w="812800" h="841881">
                  <a:moveTo>
                    <a:pt x="406400" y="0"/>
                  </a:moveTo>
                  <a:cubicBezTo>
                    <a:pt x="181951" y="0"/>
                    <a:pt x="0" y="188461"/>
                    <a:pt x="0" y="420940"/>
                  </a:cubicBezTo>
                  <a:cubicBezTo>
                    <a:pt x="0" y="653419"/>
                    <a:pt x="181951" y="841881"/>
                    <a:pt x="406400" y="841881"/>
                  </a:cubicBezTo>
                  <a:cubicBezTo>
                    <a:pt x="630849" y="841881"/>
                    <a:pt x="812800" y="653419"/>
                    <a:pt x="812800" y="420940"/>
                  </a:cubicBezTo>
                  <a:cubicBezTo>
                    <a:pt x="812800" y="188461"/>
                    <a:pt x="630849" y="0"/>
                    <a:pt x="406400" y="0"/>
                  </a:cubicBezTo>
                  <a:close/>
                </a:path>
              </a:pathLst>
            </a:custGeom>
            <a:solidFill>
              <a:srgbClr val="B7D1DC"/>
            </a:solidFill>
          </p:spPr>
          <p:txBody>
            <a:bodyPr/>
            <a:lstStyle/>
            <a:p>
              <a:endParaRPr lang="en-GB"/>
            </a:p>
          </p:txBody>
        </p:sp>
        <p:sp>
          <p:nvSpPr>
            <p:cNvPr id="12" name="TextBox 12"/>
            <p:cNvSpPr txBox="1"/>
            <p:nvPr/>
          </p:nvSpPr>
          <p:spPr>
            <a:xfrm>
              <a:off x="76200" y="78926"/>
              <a:ext cx="660400" cy="684028"/>
            </a:xfrm>
            <a:prstGeom prst="rect">
              <a:avLst/>
            </a:prstGeom>
          </p:spPr>
          <p:txBody>
            <a:bodyPr lIns="49053" tIns="49053" rIns="49053" bIns="49053" rtlCol="0" anchor="ctr"/>
            <a:lstStyle/>
            <a:p>
              <a:pPr algn="ctr">
                <a:lnSpc>
                  <a:spcPts val="3660"/>
                </a:lnSpc>
              </a:pPr>
              <a:r>
                <a:rPr lang="en-US" sz="3000" b="1">
                  <a:solidFill>
                    <a:srgbClr val="000000"/>
                  </a:solidFill>
                  <a:latin typeface="Montserrat 1 Bold"/>
                  <a:ea typeface="Montserrat 1 Bold"/>
                  <a:cs typeface="Montserrat 1 Bold"/>
                  <a:sym typeface="Montserrat 1 Bold"/>
                </a:rPr>
                <a:t>Clubs</a:t>
              </a:r>
            </a:p>
          </p:txBody>
        </p:sp>
      </p:grpSp>
      <p:grpSp>
        <p:nvGrpSpPr>
          <p:cNvPr id="13" name="Group 13"/>
          <p:cNvGrpSpPr/>
          <p:nvPr/>
        </p:nvGrpSpPr>
        <p:grpSpPr>
          <a:xfrm>
            <a:off x="1860024" y="5959717"/>
            <a:ext cx="2382986" cy="238298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8481"/>
            </a:solidFill>
          </p:spPr>
          <p:txBody>
            <a:bodyPr/>
            <a:lstStyle/>
            <a:p>
              <a:endParaRPr lang="en-GB"/>
            </a:p>
          </p:txBody>
        </p:sp>
        <p:sp>
          <p:nvSpPr>
            <p:cNvPr id="15" name="TextBox 15"/>
            <p:cNvSpPr txBox="1"/>
            <p:nvPr/>
          </p:nvSpPr>
          <p:spPr>
            <a:xfrm>
              <a:off x="76200" y="76200"/>
              <a:ext cx="660400" cy="660400"/>
            </a:xfrm>
            <a:prstGeom prst="rect">
              <a:avLst/>
            </a:prstGeom>
          </p:spPr>
          <p:txBody>
            <a:bodyPr lIns="47107" tIns="47107" rIns="47107" bIns="47107" rtlCol="0" anchor="ctr"/>
            <a:lstStyle/>
            <a:p>
              <a:pPr algn="ctr">
                <a:lnSpc>
                  <a:spcPts val="1690"/>
                </a:lnSpc>
              </a:pPr>
              <a:endParaRPr/>
            </a:p>
          </p:txBody>
        </p:sp>
      </p:grpSp>
      <p:grpSp>
        <p:nvGrpSpPr>
          <p:cNvPr id="16" name="Group 16"/>
          <p:cNvGrpSpPr/>
          <p:nvPr/>
        </p:nvGrpSpPr>
        <p:grpSpPr>
          <a:xfrm>
            <a:off x="2049929" y="6161568"/>
            <a:ext cx="2059731" cy="1979285"/>
            <a:chOff x="0" y="0"/>
            <a:chExt cx="812800" cy="781055"/>
          </a:xfrm>
        </p:grpSpPr>
        <p:sp>
          <p:nvSpPr>
            <p:cNvPr id="17" name="Freeform 17"/>
            <p:cNvSpPr/>
            <p:nvPr/>
          </p:nvSpPr>
          <p:spPr>
            <a:xfrm>
              <a:off x="0" y="0"/>
              <a:ext cx="812800" cy="781055"/>
            </a:xfrm>
            <a:custGeom>
              <a:avLst/>
              <a:gdLst/>
              <a:ahLst/>
              <a:cxnLst/>
              <a:rect l="l" t="t" r="r" b="b"/>
              <a:pathLst>
                <a:path w="812800" h="781055">
                  <a:moveTo>
                    <a:pt x="406400" y="0"/>
                  </a:moveTo>
                  <a:cubicBezTo>
                    <a:pt x="181951" y="0"/>
                    <a:pt x="0" y="174845"/>
                    <a:pt x="0" y="390527"/>
                  </a:cubicBezTo>
                  <a:cubicBezTo>
                    <a:pt x="0" y="606210"/>
                    <a:pt x="181951" y="781055"/>
                    <a:pt x="406400" y="781055"/>
                  </a:cubicBezTo>
                  <a:cubicBezTo>
                    <a:pt x="630849" y="781055"/>
                    <a:pt x="812800" y="606210"/>
                    <a:pt x="812800" y="390527"/>
                  </a:cubicBezTo>
                  <a:cubicBezTo>
                    <a:pt x="812800" y="174845"/>
                    <a:pt x="630849" y="0"/>
                    <a:pt x="406400" y="0"/>
                  </a:cubicBezTo>
                  <a:close/>
                </a:path>
              </a:pathLst>
            </a:custGeom>
            <a:solidFill>
              <a:srgbClr val="B7D1DC"/>
            </a:solidFill>
          </p:spPr>
          <p:txBody>
            <a:bodyPr/>
            <a:lstStyle/>
            <a:p>
              <a:endParaRPr lang="en-GB"/>
            </a:p>
          </p:txBody>
        </p:sp>
        <p:sp>
          <p:nvSpPr>
            <p:cNvPr id="18" name="TextBox 18"/>
            <p:cNvSpPr txBox="1"/>
            <p:nvPr/>
          </p:nvSpPr>
          <p:spPr>
            <a:xfrm>
              <a:off x="76200" y="73224"/>
              <a:ext cx="660400" cy="634607"/>
            </a:xfrm>
            <a:prstGeom prst="rect">
              <a:avLst/>
            </a:prstGeom>
          </p:spPr>
          <p:txBody>
            <a:bodyPr lIns="49053" tIns="49053" rIns="49053" bIns="49053" rtlCol="0" anchor="ctr"/>
            <a:lstStyle/>
            <a:p>
              <a:pPr algn="ctr">
                <a:lnSpc>
                  <a:spcPts val="3660"/>
                </a:lnSpc>
              </a:pPr>
              <a:r>
                <a:rPr lang="en-US" sz="3000" b="1">
                  <a:solidFill>
                    <a:srgbClr val="000000"/>
                  </a:solidFill>
                  <a:latin typeface="Montserrat 1 Bold"/>
                  <a:ea typeface="Montserrat 1 Bold"/>
                  <a:cs typeface="Montserrat 1 Bold"/>
                  <a:sym typeface="Montserrat 1 Bold"/>
                </a:rPr>
                <a:t>Schools work</a:t>
              </a:r>
            </a:p>
          </p:txBody>
        </p:sp>
      </p:grpSp>
      <p:grpSp>
        <p:nvGrpSpPr>
          <p:cNvPr id="19" name="Group 19"/>
          <p:cNvGrpSpPr/>
          <p:nvPr/>
        </p:nvGrpSpPr>
        <p:grpSpPr>
          <a:xfrm>
            <a:off x="13864686" y="5529112"/>
            <a:ext cx="2314688" cy="231468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8481"/>
            </a:solidFill>
          </p:spPr>
          <p:txBody>
            <a:bodyPr/>
            <a:lstStyle/>
            <a:p>
              <a:endParaRPr lang="en-GB"/>
            </a:p>
          </p:txBody>
        </p:sp>
        <p:sp>
          <p:nvSpPr>
            <p:cNvPr id="21" name="TextBox 21"/>
            <p:cNvSpPr txBox="1"/>
            <p:nvPr/>
          </p:nvSpPr>
          <p:spPr>
            <a:xfrm>
              <a:off x="76200" y="66675"/>
              <a:ext cx="660400" cy="669925"/>
            </a:xfrm>
            <a:prstGeom prst="rect">
              <a:avLst/>
            </a:prstGeom>
          </p:spPr>
          <p:txBody>
            <a:bodyPr lIns="50730" tIns="50730" rIns="50730" bIns="50730" rtlCol="0" anchor="ctr"/>
            <a:lstStyle/>
            <a:p>
              <a:pPr algn="ctr">
                <a:lnSpc>
                  <a:spcPts val="1820"/>
                </a:lnSpc>
              </a:pPr>
              <a:endParaRPr/>
            </a:p>
          </p:txBody>
        </p:sp>
      </p:grpSp>
      <p:grpSp>
        <p:nvGrpSpPr>
          <p:cNvPr id="22" name="Group 22"/>
          <p:cNvGrpSpPr/>
          <p:nvPr/>
        </p:nvGrpSpPr>
        <p:grpSpPr>
          <a:xfrm>
            <a:off x="14101800" y="5745568"/>
            <a:ext cx="1881776" cy="188177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7D1DC"/>
            </a:solidFill>
          </p:spPr>
          <p:txBody>
            <a:bodyPr/>
            <a:lstStyle/>
            <a:p>
              <a:endParaRPr lang="en-GB"/>
            </a:p>
          </p:txBody>
        </p:sp>
        <p:sp>
          <p:nvSpPr>
            <p:cNvPr id="24" name="TextBox 24"/>
            <p:cNvSpPr txBox="1"/>
            <p:nvPr/>
          </p:nvSpPr>
          <p:spPr>
            <a:xfrm>
              <a:off x="76200" y="76200"/>
              <a:ext cx="660400" cy="660400"/>
            </a:xfrm>
            <a:prstGeom prst="rect">
              <a:avLst/>
            </a:prstGeom>
          </p:spPr>
          <p:txBody>
            <a:bodyPr lIns="49940" tIns="49940" rIns="49940" bIns="49940" rtlCol="0" anchor="ctr"/>
            <a:lstStyle/>
            <a:p>
              <a:pPr algn="ctr">
                <a:lnSpc>
                  <a:spcPts val="3660"/>
                </a:lnSpc>
              </a:pPr>
              <a:r>
                <a:rPr lang="en-US" sz="3000" b="1">
                  <a:solidFill>
                    <a:srgbClr val="000000"/>
                  </a:solidFill>
                  <a:latin typeface="Montserrat 1 Bold"/>
                  <a:ea typeface="Montserrat 1 Bold"/>
                  <a:cs typeface="Montserrat 1 Bold"/>
                  <a:sym typeface="Montserrat 1 Bold"/>
                </a:rPr>
                <a:t>Events</a:t>
              </a:r>
            </a:p>
          </p:txBody>
        </p:sp>
      </p:grpSp>
      <p:grpSp>
        <p:nvGrpSpPr>
          <p:cNvPr id="25" name="Group 25"/>
          <p:cNvGrpSpPr>
            <a:grpSpLocks noChangeAspect="1"/>
          </p:cNvGrpSpPr>
          <p:nvPr/>
        </p:nvGrpSpPr>
        <p:grpSpPr>
          <a:xfrm>
            <a:off x="4446278" y="6490497"/>
            <a:ext cx="3372736" cy="3372736"/>
            <a:chOff x="0" y="0"/>
            <a:chExt cx="12700000" cy="12700000"/>
          </a:xfrm>
        </p:grpSpPr>
        <p:sp>
          <p:nvSpPr>
            <p:cNvPr id="26" name="Freeform 26"/>
            <p:cNvSpPr/>
            <p:nvPr/>
          </p:nvSpPr>
          <p:spPr>
            <a:xfrm>
              <a:off x="125908" y="857250"/>
              <a:ext cx="12396490" cy="11506076"/>
            </a:xfrm>
            <a:custGeom>
              <a:avLst/>
              <a:gdLst/>
              <a:ahLst/>
              <a:cxnLst/>
              <a:rect l="l" t="t" r="r" b="b"/>
              <a:pathLst>
                <a:path w="12396490" h="11506076">
                  <a:moveTo>
                    <a:pt x="10015042" y="938530"/>
                  </a:moveTo>
                  <a:cubicBezTo>
                    <a:pt x="8825052" y="189230"/>
                    <a:pt x="8506282" y="154940"/>
                    <a:pt x="7108012" y="0"/>
                  </a:cubicBezTo>
                  <a:cubicBezTo>
                    <a:pt x="3902532" y="38100"/>
                    <a:pt x="1304112" y="1889760"/>
                    <a:pt x="298272" y="4933950"/>
                  </a:cubicBezTo>
                  <a:cubicBezTo>
                    <a:pt x="-45898" y="5975350"/>
                    <a:pt x="-137338" y="7139940"/>
                    <a:pt x="266522" y="8159750"/>
                  </a:cubicBezTo>
                  <a:cubicBezTo>
                    <a:pt x="797382" y="9499600"/>
                    <a:pt x="2116912" y="10407650"/>
                    <a:pt x="3511372" y="10773410"/>
                  </a:cubicBezTo>
                  <a:cubicBezTo>
                    <a:pt x="4905832" y="11140440"/>
                    <a:pt x="6441262" y="11644630"/>
                    <a:pt x="7871281" y="11470640"/>
                  </a:cubicBezTo>
                  <a:cubicBezTo>
                    <a:pt x="8986341" y="11334750"/>
                    <a:pt x="10100131" y="10519410"/>
                    <a:pt x="10934522" y="9767570"/>
                  </a:cubicBezTo>
                  <a:cubicBezTo>
                    <a:pt x="11488241" y="9268460"/>
                    <a:pt x="11833681" y="8576310"/>
                    <a:pt x="12064822" y="7867650"/>
                  </a:cubicBezTo>
                  <a:cubicBezTo>
                    <a:pt x="12872542" y="5401310"/>
                    <a:pt x="12210872" y="2322830"/>
                    <a:pt x="10015042" y="938530"/>
                  </a:cubicBezTo>
                  <a:close/>
                </a:path>
              </a:pathLst>
            </a:custGeom>
            <a:blipFill>
              <a:blip r:embed="rId3"/>
              <a:stretch>
                <a:fillRect t="-18802" b="-24848"/>
              </a:stretch>
            </a:blipFill>
          </p:spPr>
          <p:txBody>
            <a:bodyPr/>
            <a:lstStyle/>
            <a:p>
              <a:endParaRPr lang="en-GB"/>
            </a:p>
          </p:txBody>
        </p:sp>
      </p:grpSp>
      <p:grpSp>
        <p:nvGrpSpPr>
          <p:cNvPr id="27" name="Group 27"/>
          <p:cNvGrpSpPr/>
          <p:nvPr/>
        </p:nvGrpSpPr>
        <p:grpSpPr>
          <a:xfrm>
            <a:off x="13857184" y="7627344"/>
            <a:ext cx="1287146" cy="1287146"/>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8481"/>
            </a:solidFill>
          </p:spPr>
          <p:txBody>
            <a:bodyPr/>
            <a:lstStyle/>
            <a:p>
              <a:endParaRPr lang="en-GB"/>
            </a:p>
          </p:txBody>
        </p:sp>
        <p:sp>
          <p:nvSpPr>
            <p:cNvPr id="29" name="TextBox 29"/>
            <p:cNvSpPr txBox="1"/>
            <p:nvPr/>
          </p:nvSpPr>
          <p:spPr>
            <a:xfrm>
              <a:off x="76200" y="76200"/>
              <a:ext cx="660400" cy="660400"/>
            </a:xfrm>
            <a:prstGeom prst="rect">
              <a:avLst/>
            </a:prstGeom>
          </p:spPr>
          <p:txBody>
            <a:bodyPr lIns="50949" tIns="50949" rIns="50949" bIns="50949" rtlCol="0" anchor="ctr"/>
            <a:lstStyle/>
            <a:p>
              <a:pPr algn="ctr">
                <a:lnSpc>
                  <a:spcPts val="2440"/>
                </a:lnSpc>
              </a:pPr>
              <a:r>
                <a:rPr lang="en-US" sz="2000" b="1">
                  <a:solidFill>
                    <a:srgbClr val="FFFCFD"/>
                  </a:solidFill>
                  <a:latin typeface="Montserrat 1 Bold"/>
                  <a:ea typeface="Montserrat 1 Bold"/>
                  <a:cs typeface="Montserrat 1 Bold"/>
                  <a:sym typeface="Montserrat 1 Bold"/>
                </a:rPr>
                <a:t>Light Parties</a:t>
              </a:r>
            </a:p>
          </p:txBody>
        </p:sp>
      </p:grpSp>
      <p:grpSp>
        <p:nvGrpSpPr>
          <p:cNvPr id="30" name="Group 30"/>
          <p:cNvGrpSpPr/>
          <p:nvPr/>
        </p:nvGrpSpPr>
        <p:grpSpPr>
          <a:xfrm>
            <a:off x="3164729" y="4255274"/>
            <a:ext cx="2264063" cy="2264063"/>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8481"/>
            </a:solidFill>
          </p:spPr>
          <p:txBody>
            <a:bodyPr/>
            <a:lstStyle/>
            <a:p>
              <a:endParaRPr lang="en-GB"/>
            </a:p>
          </p:txBody>
        </p:sp>
        <p:sp>
          <p:nvSpPr>
            <p:cNvPr id="32" name="TextBox 32"/>
            <p:cNvSpPr txBox="1"/>
            <p:nvPr/>
          </p:nvSpPr>
          <p:spPr>
            <a:xfrm>
              <a:off x="76200" y="76200"/>
              <a:ext cx="660400" cy="660400"/>
            </a:xfrm>
            <a:prstGeom prst="rect">
              <a:avLst/>
            </a:prstGeom>
          </p:spPr>
          <p:txBody>
            <a:bodyPr lIns="48747" tIns="48747" rIns="48747" bIns="48747" rtlCol="0" anchor="ctr"/>
            <a:lstStyle/>
            <a:p>
              <a:pPr algn="ctr">
                <a:lnSpc>
                  <a:spcPts val="2440"/>
                </a:lnSpc>
              </a:pPr>
              <a:r>
                <a:rPr lang="en-US" sz="2000" b="1">
                  <a:solidFill>
                    <a:srgbClr val="FFFCFD"/>
                  </a:solidFill>
                  <a:latin typeface="Montserrat 1 Bold"/>
                  <a:ea typeface="Montserrat 1 Bold"/>
                  <a:cs typeface="Montserrat 1 Bold"/>
                  <a:sym typeface="Montserrat 1 Bold"/>
                </a:rPr>
                <a:t>40+ Assemblies</a:t>
              </a:r>
            </a:p>
          </p:txBody>
        </p:sp>
      </p:grpSp>
      <p:grpSp>
        <p:nvGrpSpPr>
          <p:cNvPr id="33" name="Group 33"/>
          <p:cNvGrpSpPr/>
          <p:nvPr/>
        </p:nvGrpSpPr>
        <p:grpSpPr>
          <a:xfrm>
            <a:off x="12692070" y="6263199"/>
            <a:ext cx="1431801" cy="1431801"/>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8481"/>
            </a:solidFill>
          </p:spPr>
          <p:txBody>
            <a:bodyPr/>
            <a:lstStyle/>
            <a:p>
              <a:endParaRPr lang="en-GB"/>
            </a:p>
          </p:txBody>
        </p:sp>
        <p:sp>
          <p:nvSpPr>
            <p:cNvPr id="35" name="TextBox 35"/>
            <p:cNvSpPr txBox="1"/>
            <p:nvPr/>
          </p:nvSpPr>
          <p:spPr>
            <a:xfrm>
              <a:off x="76200" y="76200"/>
              <a:ext cx="660400" cy="660400"/>
            </a:xfrm>
            <a:prstGeom prst="rect">
              <a:avLst/>
            </a:prstGeom>
          </p:spPr>
          <p:txBody>
            <a:bodyPr lIns="48594" tIns="48594" rIns="48594" bIns="48594" rtlCol="0" anchor="ctr"/>
            <a:lstStyle/>
            <a:p>
              <a:pPr algn="ctr">
                <a:lnSpc>
                  <a:spcPts val="2440"/>
                </a:lnSpc>
              </a:pPr>
              <a:r>
                <a:rPr lang="en-US" sz="2000" b="1">
                  <a:solidFill>
                    <a:srgbClr val="FFFCFD"/>
                  </a:solidFill>
                  <a:latin typeface="Montserrat 1 Bold"/>
                  <a:ea typeface="Montserrat 1 Bold"/>
                  <a:cs typeface="Montserrat 1 Bold"/>
                  <a:sym typeface="Montserrat 1 Bold"/>
                </a:rPr>
                <a:t>Church retreats</a:t>
              </a:r>
            </a:p>
          </p:txBody>
        </p:sp>
      </p:grpSp>
      <p:grpSp>
        <p:nvGrpSpPr>
          <p:cNvPr id="36" name="Group 36"/>
          <p:cNvGrpSpPr/>
          <p:nvPr/>
        </p:nvGrpSpPr>
        <p:grpSpPr>
          <a:xfrm>
            <a:off x="15898186" y="6815751"/>
            <a:ext cx="1361114" cy="136111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8481"/>
            </a:solidFill>
          </p:spPr>
          <p:txBody>
            <a:bodyPr/>
            <a:lstStyle/>
            <a:p>
              <a:endParaRPr lang="en-GB"/>
            </a:p>
          </p:txBody>
        </p:sp>
        <p:sp>
          <p:nvSpPr>
            <p:cNvPr id="38" name="TextBox 38"/>
            <p:cNvSpPr txBox="1"/>
            <p:nvPr/>
          </p:nvSpPr>
          <p:spPr>
            <a:xfrm>
              <a:off x="76200" y="76200"/>
              <a:ext cx="660400" cy="660400"/>
            </a:xfrm>
            <a:prstGeom prst="rect">
              <a:avLst/>
            </a:prstGeom>
          </p:spPr>
          <p:txBody>
            <a:bodyPr lIns="49820" tIns="49820" rIns="49820" bIns="49820" rtlCol="0" anchor="ctr"/>
            <a:lstStyle/>
            <a:p>
              <a:pPr algn="ctr">
                <a:lnSpc>
                  <a:spcPts val="2440"/>
                </a:lnSpc>
              </a:pPr>
              <a:r>
                <a:rPr lang="en-US" sz="2000" b="1">
                  <a:solidFill>
                    <a:srgbClr val="FFFCFD"/>
                  </a:solidFill>
                  <a:latin typeface="Montserrat 1 Bold"/>
                  <a:ea typeface="Montserrat 1 Bold"/>
                  <a:cs typeface="Montserrat 1 Bold"/>
                  <a:sym typeface="Montserrat 1 Bold"/>
                </a:rPr>
                <a:t>Fun Days</a:t>
              </a:r>
            </a:p>
          </p:txBody>
        </p:sp>
      </p:grpSp>
      <p:grpSp>
        <p:nvGrpSpPr>
          <p:cNvPr id="39" name="Group 39"/>
          <p:cNvGrpSpPr/>
          <p:nvPr/>
        </p:nvGrpSpPr>
        <p:grpSpPr>
          <a:xfrm>
            <a:off x="65958" y="5896624"/>
            <a:ext cx="1961295" cy="1961295"/>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8481"/>
            </a:solidFill>
          </p:spPr>
          <p:txBody>
            <a:bodyPr/>
            <a:lstStyle/>
            <a:p>
              <a:endParaRPr lang="en-GB"/>
            </a:p>
          </p:txBody>
        </p:sp>
        <p:sp>
          <p:nvSpPr>
            <p:cNvPr id="41" name="TextBox 41"/>
            <p:cNvSpPr txBox="1"/>
            <p:nvPr/>
          </p:nvSpPr>
          <p:spPr>
            <a:xfrm>
              <a:off x="22427" y="76200"/>
              <a:ext cx="739709" cy="660400"/>
            </a:xfrm>
            <a:prstGeom prst="rect">
              <a:avLst/>
            </a:prstGeom>
          </p:spPr>
          <p:txBody>
            <a:bodyPr lIns="43676" tIns="43676" rIns="43676" bIns="43676" rtlCol="0" anchor="ctr"/>
            <a:lstStyle/>
            <a:p>
              <a:pPr algn="ctr">
                <a:lnSpc>
                  <a:spcPts val="2440"/>
                </a:lnSpc>
              </a:pPr>
              <a:r>
                <a:rPr lang="en-US" sz="2000" b="1" dirty="0">
                  <a:solidFill>
                    <a:srgbClr val="FFFCFD"/>
                  </a:solidFill>
                  <a:latin typeface="Montserrat 1 Bold"/>
                  <a:ea typeface="Montserrat 1 Bold"/>
                  <a:cs typeface="Montserrat 1 Bold"/>
                  <a:sym typeface="Montserrat 1 Bold"/>
                </a:rPr>
                <a:t>Workshops</a:t>
              </a:r>
            </a:p>
          </p:txBody>
        </p:sp>
      </p:grpSp>
      <p:grpSp>
        <p:nvGrpSpPr>
          <p:cNvPr id="42" name="Group 42"/>
          <p:cNvGrpSpPr/>
          <p:nvPr/>
        </p:nvGrpSpPr>
        <p:grpSpPr>
          <a:xfrm>
            <a:off x="12692070" y="275888"/>
            <a:ext cx="1457225" cy="1518500"/>
            <a:chOff x="0" y="0"/>
            <a:chExt cx="812800" cy="846977"/>
          </a:xfrm>
        </p:grpSpPr>
        <p:sp>
          <p:nvSpPr>
            <p:cNvPr id="43" name="Freeform 43"/>
            <p:cNvSpPr/>
            <p:nvPr/>
          </p:nvSpPr>
          <p:spPr>
            <a:xfrm>
              <a:off x="0" y="0"/>
              <a:ext cx="812800" cy="846977"/>
            </a:xfrm>
            <a:custGeom>
              <a:avLst/>
              <a:gdLst/>
              <a:ahLst/>
              <a:cxnLst/>
              <a:rect l="l" t="t" r="r" b="b"/>
              <a:pathLst>
                <a:path w="812800" h="846977">
                  <a:moveTo>
                    <a:pt x="406400" y="0"/>
                  </a:moveTo>
                  <a:cubicBezTo>
                    <a:pt x="181951" y="0"/>
                    <a:pt x="0" y="189602"/>
                    <a:pt x="0" y="423489"/>
                  </a:cubicBezTo>
                  <a:cubicBezTo>
                    <a:pt x="0" y="657375"/>
                    <a:pt x="181951" y="846977"/>
                    <a:pt x="406400" y="846977"/>
                  </a:cubicBezTo>
                  <a:cubicBezTo>
                    <a:pt x="630849" y="846977"/>
                    <a:pt x="812800" y="657375"/>
                    <a:pt x="812800" y="423489"/>
                  </a:cubicBezTo>
                  <a:cubicBezTo>
                    <a:pt x="812800" y="189602"/>
                    <a:pt x="630849" y="0"/>
                    <a:pt x="406400" y="0"/>
                  </a:cubicBezTo>
                  <a:close/>
                </a:path>
              </a:pathLst>
            </a:custGeom>
            <a:solidFill>
              <a:srgbClr val="D28481"/>
            </a:solidFill>
          </p:spPr>
          <p:txBody>
            <a:bodyPr/>
            <a:lstStyle/>
            <a:p>
              <a:endParaRPr lang="en-GB"/>
            </a:p>
          </p:txBody>
        </p:sp>
        <p:sp>
          <p:nvSpPr>
            <p:cNvPr id="44" name="TextBox 44"/>
            <p:cNvSpPr txBox="1"/>
            <p:nvPr/>
          </p:nvSpPr>
          <p:spPr>
            <a:xfrm>
              <a:off x="76200" y="79404"/>
              <a:ext cx="660400" cy="688169"/>
            </a:xfrm>
            <a:prstGeom prst="rect">
              <a:avLst/>
            </a:prstGeom>
          </p:spPr>
          <p:txBody>
            <a:bodyPr lIns="48139" tIns="48139" rIns="48139" bIns="48139" rtlCol="0" anchor="ctr"/>
            <a:lstStyle/>
            <a:p>
              <a:pPr algn="ctr">
                <a:lnSpc>
                  <a:spcPts val="2440"/>
                </a:lnSpc>
              </a:pPr>
              <a:r>
                <a:rPr lang="en-US" sz="2000" b="1">
                  <a:solidFill>
                    <a:srgbClr val="FFFCFD"/>
                  </a:solidFill>
                  <a:latin typeface="Montserrat 1 Bold"/>
                  <a:ea typeface="Montserrat 1 Bold"/>
                  <a:cs typeface="Montserrat 1 Bold"/>
                  <a:sym typeface="Montserrat 1 Bold"/>
                </a:rPr>
                <a:t>4+ Lunch clubs</a:t>
              </a:r>
            </a:p>
          </p:txBody>
        </p:sp>
      </p:grpSp>
      <p:grpSp>
        <p:nvGrpSpPr>
          <p:cNvPr id="45" name="Group 45"/>
          <p:cNvGrpSpPr/>
          <p:nvPr/>
        </p:nvGrpSpPr>
        <p:grpSpPr>
          <a:xfrm>
            <a:off x="15296155" y="2247111"/>
            <a:ext cx="1583105" cy="1474096"/>
            <a:chOff x="0" y="0"/>
            <a:chExt cx="812800" cy="756832"/>
          </a:xfrm>
        </p:grpSpPr>
        <p:sp>
          <p:nvSpPr>
            <p:cNvPr id="46" name="Freeform 46"/>
            <p:cNvSpPr/>
            <p:nvPr/>
          </p:nvSpPr>
          <p:spPr>
            <a:xfrm>
              <a:off x="0" y="0"/>
              <a:ext cx="812800" cy="756832"/>
            </a:xfrm>
            <a:custGeom>
              <a:avLst/>
              <a:gdLst/>
              <a:ahLst/>
              <a:cxnLst/>
              <a:rect l="l" t="t" r="r" b="b"/>
              <a:pathLst>
                <a:path w="812800" h="756832">
                  <a:moveTo>
                    <a:pt x="406400" y="0"/>
                  </a:moveTo>
                  <a:cubicBezTo>
                    <a:pt x="181951" y="0"/>
                    <a:pt x="0" y="169423"/>
                    <a:pt x="0" y="378416"/>
                  </a:cubicBezTo>
                  <a:cubicBezTo>
                    <a:pt x="0" y="587410"/>
                    <a:pt x="181951" y="756832"/>
                    <a:pt x="406400" y="756832"/>
                  </a:cubicBezTo>
                  <a:cubicBezTo>
                    <a:pt x="630849" y="756832"/>
                    <a:pt x="812800" y="587410"/>
                    <a:pt x="812800" y="378416"/>
                  </a:cubicBezTo>
                  <a:cubicBezTo>
                    <a:pt x="812800" y="169423"/>
                    <a:pt x="630849" y="0"/>
                    <a:pt x="406400" y="0"/>
                  </a:cubicBezTo>
                  <a:close/>
                </a:path>
              </a:pathLst>
            </a:custGeom>
            <a:solidFill>
              <a:srgbClr val="D28481"/>
            </a:solidFill>
          </p:spPr>
          <p:txBody>
            <a:bodyPr/>
            <a:lstStyle/>
            <a:p>
              <a:endParaRPr lang="en-GB"/>
            </a:p>
          </p:txBody>
        </p:sp>
        <p:sp>
          <p:nvSpPr>
            <p:cNvPr id="47" name="TextBox 47"/>
            <p:cNvSpPr txBox="1"/>
            <p:nvPr/>
          </p:nvSpPr>
          <p:spPr>
            <a:xfrm>
              <a:off x="76200" y="70953"/>
              <a:ext cx="660400" cy="614926"/>
            </a:xfrm>
            <a:prstGeom prst="rect">
              <a:avLst/>
            </a:prstGeom>
          </p:spPr>
          <p:txBody>
            <a:bodyPr lIns="48139" tIns="48139" rIns="48139" bIns="48139" rtlCol="0" anchor="ctr"/>
            <a:lstStyle/>
            <a:p>
              <a:pPr algn="ctr">
                <a:lnSpc>
                  <a:spcPts val="2440"/>
                </a:lnSpc>
              </a:pPr>
              <a:r>
                <a:rPr lang="en-US" sz="2000" b="1">
                  <a:solidFill>
                    <a:srgbClr val="FFFCFD"/>
                  </a:solidFill>
                  <a:latin typeface="Montserrat 1 Bold"/>
                  <a:ea typeface="Montserrat 1 Bold"/>
                  <a:cs typeface="Montserrat 1 Bold"/>
                  <a:sym typeface="Montserrat 1 Bold"/>
                </a:rPr>
                <a:t>9+ After school</a:t>
              </a:r>
            </a:p>
          </p:txBody>
        </p:sp>
      </p:grpSp>
      <p:grpSp>
        <p:nvGrpSpPr>
          <p:cNvPr id="48" name="Group 48"/>
          <p:cNvGrpSpPr>
            <a:grpSpLocks noChangeAspect="1"/>
          </p:cNvGrpSpPr>
          <p:nvPr/>
        </p:nvGrpSpPr>
        <p:grpSpPr>
          <a:xfrm>
            <a:off x="934333" y="3564000"/>
            <a:ext cx="2623992" cy="2623992"/>
            <a:chOff x="0" y="0"/>
            <a:chExt cx="12700000" cy="12700000"/>
          </a:xfrm>
        </p:grpSpPr>
        <p:sp>
          <p:nvSpPr>
            <p:cNvPr id="49" name="Freeform 49"/>
            <p:cNvSpPr/>
            <p:nvPr/>
          </p:nvSpPr>
          <p:spPr>
            <a:xfrm>
              <a:off x="125908" y="857250"/>
              <a:ext cx="12396490" cy="11506076"/>
            </a:xfrm>
            <a:custGeom>
              <a:avLst/>
              <a:gdLst/>
              <a:ahLst/>
              <a:cxnLst/>
              <a:rect l="l" t="t" r="r" b="b"/>
              <a:pathLst>
                <a:path w="12396490" h="11506076">
                  <a:moveTo>
                    <a:pt x="10015042" y="938530"/>
                  </a:moveTo>
                  <a:cubicBezTo>
                    <a:pt x="8825052" y="189230"/>
                    <a:pt x="8506282" y="154940"/>
                    <a:pt x="7108012" y="0"/>
                  </a:cubicBezTo>
                  <a:cubicBezTo>
                    <a:pt x="3902532" y="38100"/>
                    <a:pt x="1304112" y="1889760"/>
                    <a:pt x="298272" y="4933950"/>
                  </a:cubicBezTo>
                  <a:cubicBezTo>
                    <a:pt x="-45898" y="5975350"/>
                    <a:pt x="-137338" y="7139940"/>
                    <a:pt x="266522" y="8159750"/>
                  </a:cubicBezTo>
                  <a:cubicBezTo>
                    <a:pt x="797382" y="9499600"/>
                    <a:pt x="2116912" y="10407650"/>
                    <a:pt x="3511372" y="10773410"/>
                  </a:cubicBezTo>
                  <a:cubicBezTo>
                    <a:pt x="4905832" y="11140440"/>
                    <a:pt x="6441262" y="11644630"/>
                    <a:pt x="7871281" y="11470640"/>
                  </a:cubicBezTo>
                  <a:cubicBezTo>
                    <a:pt x="8986341" y="11334750"/>
                    <a:pt x="10100131" y="10519410"/>
                    <a:pt x="10934522" y="9767570"/>
                  </a:cubicBezTo>
                  <a:cubicBezTo>
                    <a:pt x="11488241" y="9268460"/>
                    <a:pt x="11833681" y="8576310"/>
                    <a:pt x="12064822" y="7867650"/>
                  </a:cubicBezTo>
                  <a:cubicBezTo>
                    <a:pt x="12872542" y="5401310"/>
                    <a:pt x="12210872" y="2322830"/>
                    <a:pt x="10015042" y="938530"/>
                  </a:cubicBezTo>
                  <a:close/>
                </a:path>
              </a:pathLst>
            </a:custGeom>
            <a:blipFill>
              <a:blip r:embed="rId4"/>
              <a:stretch>
                <a:fillRect t="-21912" b="-21912"/>
              </a:stretch>
            </a:blipFill>
          </p:spPr>
          <p:txBody>
            <a:bodyPr/>
            <a:lstStyle/>
            <a:p>
              <a:endParaRPr lang="en-GB"/>
            </a:p>
          </p:txBody>
        </p:sp>
      </p:grpSp>
      <p:grpSp>
        <p:nvGrpSpPr>
          <p:cNvPr id="50" name="Group 50"/>
          <p:cNvGrpSpPr>
            <a:grpSpLocks noChangeAspect="1"/>
          </p:cNvGrpSpPr>
          <p:nvPr/>
        </p:nvGrpSpPr>
        <p:grpSpPr>
          <a:xfrm>
            <a:off x="11039856" y="959798"/>
            <a:ext cx="2065735" cy="2065500"/>
            <a:chOff x="0" y="0"/>
            <a:chExt cx="6350013" cy="6349289"/>
          </a:xfrm>
        </p:grpSpPr>
        <p:sp>
          <p:nvSpPr>
            <p:cNvPr id="51" name="Freeform 51"/>
            <p:cNvSpPr/>
            <p:nvPr/>
          </p:nvSpPr>
          <p:spPr>
            <a:xfrm>
              <a:off x="-2" y="-1"/>
              <a:ext cx="6350000" cy="6349290"/>
            </a:xfrm>
            <a:custGeom>
              <a:avLst/>
              <a:gdLst/>
              <a:ahLst/>
              <a:cxnLst/>
              <a:rect l="l" t="t" r="r" b="b"/>
              <a:pathLst>
                <a:path w="6350000" h="6349290">
                  <a:moveTo>
                    <a:pt x="5589297" y="1006730"/>
                  </a:moveTo>
                  <a:cubicBezTo>
                    <a:pt x="5465116" y="791694"/>
                    <a:pt x="5239933" y="671386"/>
                    <a:pt x="5008285" y="671221"/>
                  </a:cubicBezTo>
                  <a:lnTo>
                    <a:pt x="5008323" y="671183"/>
                  </a:lnTo>
                  <a:cubicBezTo>
                    <a:pt x="4776675" y="670980"/>
                    <a:pt x="4551453" y="550686"/>
                    <a:pt x="4427311" y="335675"/>
                  </a:cubicBezTo>
                  <a:cubicBezTo>
                    <a:pt x="4242069" y="14784"/>
                    <a:pt x="3831782" y="-95135"/>
                    <a:pt x="3510892" y="90146"/>
                  </a:cubicBezTo>
                  <a:lnTo>
                    <a:pt x="3510841" y="90184"/>
                  </a:lnTo>
                  <a:lnTo>
                    <a:pt x="3510841" y="89980"/>
                  </a:lnTo>
                  <a:cubicBezTo>
                    <a:pt x="3311540" y="204801"/>
                    <a:pt x="3058606" y="213894"/>
                    <a:pt x="2844523" y="92495"/>
                  </a:cubicBezTo>
                  <a:cubicBezTo>
                    <a:pt x="2741495" y="31767"/>
                    <a:pt x="2624048" y="-177"/>
                    <a:pt x="2504455" y="1"/>
                  </a:cubicBezTo>
                  <a:cubicBezTo>
                    <a:pt x="2256157" y="1"/>
                    <a:pt x="2039393" y="134913"/>
                    <a:pt x="1923366" y="335433"/>
                  </a:cubicBezTo>
                  <a:lnTo>
                    <a:pt x="1923366" y="335395"/>
                  </a:lnTo>
                  <a:cubicBezTo>
                    <a:pt x="1807377" y="535877"/>
                    <a:pt x="1590563" y="670790"/>
                    <a:pt x="1342303" y="670790"/>
                  </a:cubicBezTo>
                  <a:cubicBezTo>
                    <a:pt x="971781" y="670790"/>
                    <a:pt x="671438" y="971132"/>
                    <a:pt x="671438" y="1341654"/>
                  </a:cubicBezTo>
                  <a:lnTo>
                    <a:pt x="671438" y="1341731"/>
                  </a:lnTo>
                  <a:lnTo>
                    <a:pt x="671235" y="1341654"/>
                  </a:lnTo>
                  <a:cubicBezTo>
                    <a:pt x="671032" y="1571537"/>
                    <a:pt x="552554" y="1795019"/>
                    <a:pt x="340654" y="1919771"/>
                  </a:cubicBezTo>
                  <a:cubicBezTo>
                    <a:pt x="236398" y="1978609"/>
                    <a:pt x="149886" y="2064406"/>
                    <a:pt x="90185" y="2168170"/>
                  </a:cubicBezTo>
                  <a:cubicBezTo>
                    <a:pt x="-33971" y="2383232"/>
                    <a:pt x="-25525" y="2638388"/>
                    <a:pt x="90147" y="2839111"/>
                  </a:cubicBezTo>
                  <a:lnTo>
                    <a:pt x="90109" y="2839111"/>
                  </a:lnTo>
                  <a:cubicBezTo>
                    <a:pt x="205691" y="3039797"/>
                    <a:pt x="214137" y="3294978"/>
                    <a:pt x="89982" y="3510014"/>
                  </a:cubicBezTo>
                  <a:cubicBezTo>
                    <a:pt x="-95248" y="3830867"/>
                    <a:pt x="14658" y="4241153"/>
                    <a:pt x="335549" y="4426434"/>
                  </a:cubicBezTo>
                  <a:lnTo>
                    <a:pt x="335587" y="4426472"/>
                  </a:lnTo>
                  <a:lnTo>
                    <a:pt x="335460" y="4426560"/>
                  </a:lnTo>
                  <a:cubicBezTo>
                    <a:pt x="535980" y="4542499"/>
                    <a:pt x="670829" y="4759313"/>
                    <a:pt x="670829" y="5007611"/>
                  </a:cubicBezTo>
                  <a:cubicBezTo>
                    <a:pt x="670829" y="5378133"/>
                    <a:pt x="971171" y="5678476"/>
                    <a:pt x="1341681" y="5678476"/>
                  </a:cubicBezTo>
                  <a:cubicBezTo>
                    <a:pt x="1589991" y="5678476"/>
                    <a:pt x="1806717" y="5813362"/>
                    <a:pt x="1922782" y="6013883"/>
                  </a:cubicBezTo>
                  <a:cubicBezTo>
                    <a:pt x="2038771" y="6214314"/>
                    <a:pt x="2255573" y="6349290"/>
                    <a:pt x="2503845" y="6349290"/>
                  </a:cubicBezTo>
                  <a:cubicBezTo>
                    <a:pt x="2623437" y="6349444"/>
                    <a:pt x="2740879" y="6317498"/>
                    <a:pt x="2843913" y="6256783"/>
                  </a:cubicBezTo>
                  <a:cubicBezTo>
                    <a:pt x="3057946" y="6135409"/>
                    <a:pt x="3310943" y="6144502"/>
                    <a:pt x="3510231" y="6259361"/>
                  </a:cubicBezTo>
                  <a:lnTo>
                    <a:pt x="3510231" y="6259120"/>
                  </a:lnTo>
                  <a:lnTo>
                    <a:pt x="3510269" y="6259196"/>
                  </a:lnTo>
                  <a:cubicBezTo>
                    <a:pt x="3831160" y="6444438"/>
                    <a:pt x="4241446" y="6334482"/>
                    <a:pt x="4426739" y="6013629"/>
                  </a:cubicBezTo>
                  <a:cubicBezTo>
                    <a:pt x="4550882" y="5798631"/>
                    <a:pt x="4776066" y="5678311"/>
                    <a:pt x="5007713" y="5678146"/>
                  </a:cubicBezTo>
                  <a:lnTo>
                    <a:pt x="5007663" y="5678057"/>
                  </a:lnTo>
                  <a:cubicBezTo>
                    <a:pt x="5239310" y="5677892"/>
                    <a:pt x="5464532" y="5557572"/>
                    <a:pt x="5588637" y="5342574"/>
                  </a:cubicBezTo>
                  <a:cubicBezTo>
                    <a:pt x="5649762" y="5236720"/>
                    <a:pt x="5678769" y="5121099"/>
                    <a:pt x="5678642" y="5007078"/>
                  </a:cubicBezTo>
                  <a:lnTo>
                    <a:pt x="5678731" y="5007155"/>
                  </a:lnTo>
                  <a:cubicBezTo>
                    <a:pt x="5678934" y="4783711"/>
                    <a:pt x="5790897" y="4566223"/>
                    <a:pt x="5991811" y="4439693"/>
                  </a:cubicBezTo>
                  <a:cubicBezTo>
                    <a:pt x="6100116" y="4382746"/>
                    <a:pt x="6194109" y="4295485"/>
                    <a:pt x="6259781" y="4181731"/>
                  </a:cubicBezTo>
                  <a:cubicBezTo>
                    <a:pt x="6383974" y="3966618"/>
                    <a:pt x="6375529" y="3711437"/>
                    <a:pt x="6259870" y="3510751"/>
                  </a:cubicBezTo>
                  <a:lnTo>
                    <a:pt x="6259908" y="3510751"/>
                  </a:lnTo>
                  <a:cubicBezTo>
                    <a:pt x="6144287" y="3310066"/>
                    <a:pt x="6135829" y="3054885"/>
                    <a:pt x="6259997" y="2839836"/>
                  </a:cubicBezTo>
                  <a:cubicBezTo>
                    <a:pt x="6445277" y="2518945"/>
                    <a:pt x="6335320" y="2108697"/>
                    <a:pt x="6014429" y="1923417"/>
                  </a:cubicBezTo>
                  <a:lnTo>
                    <a:pt x="6014379" y="1923366"/>
                  </a:lnTo>
                  <a:lnTo>
                    <a:pt x="6014506" y="1923328"/>
                  </a:lnTo>
                  <a:cubicBezTo>
                    <a:pt x="5815599" y="1808240"/>
                    <a:pt x="5681309" y="1593953"/>
                    <a:pt x="5679188" y="1348132"/>
                  </a:cubicBezTo>
                  <a:cubicBezTo>
                    <a:pt x="5680356" y="1232130"/>
                    <a:pt x="5651438" y="1114401"/>
                    <a:pt x="5589297" y="1006730"/>
                  </a:cubicBezTo>
                </a:path>
              </a:pathLst>
            </a:custGeom>
            <a:blipFill>
              <a:blip r:embed="rId5"/>
              <a:stretch>
                <a:fillRect l="-6182" r="-71662"/>
              </a:stretch>
            </a:blipFill>
          </p:spPr>
          <p:txBody>
            <a:bodyPr/>
            <a:lstStyle/>
            <a:p>
              <a:endParaRPr lang="en-GB"/>
            </a:p>
          </p:txBody>
        </p:sp>
      </p:grpSp>
      <p:sp>
        <p:nvSpPr>
          <p:cNvPr id="52" name="AutoShape 52"/>
          <p:cNvSpPr/>
          <p:nvPr/>
        </p:nvSpPr>
        <p:spPr>
          <a:xfrm flipV="1">
            <a:off x="4069551" y="6182298"/>
            <a:ext cx="2608793" cy="694491"/>
          </a:xfrm>
          <a:prstGeom prst="line">
            <a:avLst/>
          </a:prstGeom>
          <a:ln w="123825" cap="flat">
            <a:solidFill>
              <a:srgbClr val="D28481"/>
            </a:solidFill>
            <a:prstDash val="solid"/>
            <a:headEnd type="none" w="sm" len="sm"/>
            <a:tailEnd type="none" w="sm" len="sm"/>
          </a:ln>
        </p:spPr>
        <p:txBody>
          <a:bodyPr/>
          <a:lstStyle/>
          <a:p>
            <a:endParaRPr lang="en-GB"/>
          </a:p>
        </p:txBody>
      </p:sp>
      <p:grpSp>
        <p:nvGrpSpPr>
          <p:cNvPr id="53" name="Group 53"/>
          <p:cNvGrpSpPr>
            <a:grpSpLocks noChangeAspect="1"/>
          </p:cNvGrpSpPr>
          <p:nvPr/>
        </p:nvGrpSpPr>
        <p:grpSpPr>
          <a:xfrm>
            <a:off x="15921037" y="549489"/>
            <a:ext cx="2019521" cy="2019521"/>
            <a:chOff x="0" y="0"/>
            <a:chExt cx="13884457" cy="13884457"/>
          </a:xfrm>
        </p:grpSpPr>
        <p:sp>
          <p:nvSpPr>
            <p:cNvPr id="54" name="Freeform 54"/>
            <p:cNvSpPr/>
            <p:nvPr/>
          </p:nvSpPr>
          <p:spPr>
            <a:xfrm>
              <a:off x="-31116" y="-70"/>
              <a:ext cx="13946687" cy="13884594"/>
            </a:xfrm>
            <a:custGeom>
              <a:avLst/>
              <a:gdLst/>
              <a:ahLst/>
              <a:cxnLst/>
              <a:rect l="l" t="t" r="r" b="b"/>
              <a:pathLst>
                <a:path w="13946687" h="13884594">
                  <a:moveTo>
                    <a:pt x="6973343" y="70"/>
                  </a:moveTo>
                  <a:cubicBezTo>
                    <a:pt x="4485729" y="-11055"/>
                    <a:pt x="2182303" y="1309688"/>
                    <a:pt x="935272" y="3462190"/>
                  </a:cubicBezTo>
                  <a:cubicBezTo>
                    <a:pt x="-311758" y="5614693"/>
                    <a:pt x="-311758" y="8269902"/>
                    <a:pt x="935272" y="10422404"/>
                  </a:cubicBezTo>
                  <a:cubicBezTo>
                    <a:pt x="2182303" y="12574907"/>
                    <a:pt x="4485729" y="13895650"/>
                    <a:pt x="6973343" y="13884525"/>
                  </a:cubicBezTo>
                  <a:cubicBezTo>
                    <a:pt x="9460958" y="13895650"/>
                    <a:pt x="11764384" y="12574907"/>
                    <a:pt x="13011414" y="10422404"/>
                  </a:cubicBezTo>
                  <a:cubicBezTo>
                    <a:pt x="14258444" y="8269902"/>
                    <a:pt x="14258444" y="5614693"/>
                    <a:pt x="13011414" y="3462190"/>
                  </a:cubicBezTo>
                  <a:cubicBezTo>
                    <a:pt x="11764384" y="1309688"/>
                    <a:pt x="9460958" y="-11055"/>
                    <a:pt x="6973343" y="70"/>
                  </a:cubicBezTo>
                  <a:close/>
                </a:path>
              </a:pathLst>
            </a:custGeom>
            <a:solidFill>
              <a:srgbClr val="E94B36"/>
            </a:solidFill>
          </p:spPr>
          <p:txBody>
            <a:bodyPr/>
            <a:lstStyle/>
            <a:p>
              <a:endParaRPr lang="en-GB"/>
            </a:p>
          </p:txBody>
        </p:sp>
        <p:sp>
          <p:nvSpPr>
            <p:cNvPr id="55" name="Freeform 55"/>
            <p:cNvSpPr/>
            <p:nvPr/>
          </p:nvSpPr>
          <p:spPr>
            <a:xfrm>
              <a:off x="53489" y="84159"/>
              <a:ext cx="13777477" cy="13716138"/>
            </a:xfrm>
            <a:custGeom>
              <a:avLst/>
              <a:gdLst/>
              <a:ahLst/>
              <a:cxnLst/>
              <a:rect l="l" t="t" r="r" b="b"/>
              <a:pathLst>
                <a:path w="13777477" h="13716138">
                  <a:moveTo>
                    <a:pt x="6888738" y="69"/>
                  </a:moveTo>
                  <a:cubicBezTo>
                    <a:pt x="4431305" y="-10921"/>
                    <a:pt x="2155826" y="1293797"/>
                    <a:pt x="923925" y="3420184"/>
                  </a:cubicBezTo>
                  <a:cubicBezTo>
                    <a:pt x="-307975" y="5546572"/>
                    <a:pt x="-307975" y="8169565"/>
                    <a:pt x="923925" y="10295952"/>
                  </a:cubicBezTo>
                  <a:cubicBezTo>
                    <a:pt x="2155826" y="12422340"/>
                    <a:pt x="4431305" y="13727058"/>
                    <a:pt x="6888738" y="13716068"/>
                  </a:cubicBezTo>
                  <a:cubicBezTo>
                    <a:pt x="9346172" y="13727058"/>
                    <a:pt x="11621651" y="12422340"/>
                    <a:pt x="12853552" y="10295952"/>
                  </a:cubicBezTo>
                  <a:cubicBezTo>
                    <a:pt x="14085453" y="8169565"/>
                    <a:pt x="14085453" y="5546572"/>
                    <a:pt x="12853552" y="3420184"/>
                  </a:cubicBezTo>
                  <a:cubicBezTo>
                    <a:pt x="11621651" y="1293797"/>
                    <a:pt x="9346172" y="-10921"/>
                    <a:pt x="6888738" y="69"/>
                  </a:cubicBezTo>
                  <a:close/>
                </a:path>
              </a:pathLst>
            </a:custGeom>
            <a:blipFill>
              <a:blip r:embed="rId6"/>
              <a:stretch>
                <a:fillRect l="-38535" r="-38535"/>
              </a:stretch>
            </a:blipFill>
          </p:spPr>
          <p:txBody>
            <a:bodyPr/>
            <a:lstStyle/>
            <a:p>
              <a:endParaRPr lang="en-GB"/>
            </a:p>
          </p:txBody>
        </p:sp>
      </p:grpSp>
      <p:grpSp>
        <p:nvGrpSpPr>
          <p:cNvPr id="56" name="Group 56"/>
          <p:cNvGrpSpPr/>
          <p:nvPr/>
        </p:nvGrpSpPr>
        <p:grpSpPr>
          <a:xfrm>
            <a:off x="-373576" y="7446637"/>
            <a:ext cx="2840363" cy="2840363"/>
            <a:chOff x="0" y="0"/>
            <a:chExt cx="13716000" cy="13716000"/>
          </a:xfrm>
        </p:grpSpPr>
        <p:sp>
          <p:nvSpPr>
            <p:cNvPr id="57" name="Freeform 57"/>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l="-13391" r="-13391"/>
              </a:stretch>
            </a:blipFill>
          </p:spPr>
          <p:txBody>
            <a:bodyPr/>
            <a:lstStyle/>
            <a:p>
              <a:endParaRPr lang="en-GB"/>
            </a:p>
          </p:txBody>
        </p:sp>
      </p:grpSp>
      <p:grpSp>
        <p:nvGrpSpPr>
          <p:cNvPr id="58" name="Group 58"/>
          <p:cNvGrpSpPr>
            <a:grpSpLocks noChangeAspect="1"/>
          </p:cNvGrpSpPr>
          <p:nvPr/>
        </p:nvGrpSpPr>
        <p:grpSpPr>
          <a:xfrm>
            <a:off x="-511178" y="-707491"/>
            <a:ext cx="3925983" cy="3925983"/>
            <a:chOff x="0" y="0"/>
            <a:chExt cx="13884457" cy="13884457"/>
          </a:xfrm>
        </p:grpSpPr>
        <p:sp>
          <p:nvSpPr>
            <p:cNvPr id="59" name="Freeform 59"/>
            <p:cNvSpPr/>
            <p:nvPr/>
          </p:nvSpPr>
          <p:spPr>
            <a:xfrm>
              <a:off x="-31116" y="-70"/>
              <a:ext cx="13946687" cy="13884594"/>
            </a:xfrm>
            <a:custGeom>
              <a:avLst/>
              <a:gdLst/>
              <a:ahLst/>
              <a:cxnLst/>
              <a:rect l="l" t="t" r="r" b="b"/>
              <a:pathLst>
                <a:path w="13946687" h="13884594">
                  <a:moveTo>
                    <a:pt x="6973343" y="70"/>
                  </a:moveTo>
                  <a:cubicBezTo>
                    <a:pt x="4485729" y="-11055"/>
                    <a:pt x="2182303" y="1309688"/>
                    <a:pt x="935272" y="3462190"/>
                  </a:cubicBezTo>
                  <a:cubicBezTo>
                    <a:pt x="-311758" y="5614693"/>
                    <a:pt x="-311758" y="8269902"/>
                    <a:pt x="935272" y="10422404"/>
                  </a:cubicBezTo>
                  <a:cubicBezTo>
                    <a:pt x="2182303" y="12574907"/>
                    <a:pt x="4485729" y="13895650"/>
                    <a:pt x="6973343" y="13884525"/>
                  </a:cubicBezTo>
                  <a:cubicBezTo>
                    <a:pt x="9460958" y="13895650"/>
                    <a:pt x="11764384" y="12574907"/>
                    <a:pt x="13011414" y="10422404"/>
                  </a:cubicBezTo>
                  <a:cubicBezTo>
                    <a:pt x="14258444" y="8269902"/>
                    <a:pt x="14258444" y="5614693"/>
                    <a:pt x="13011414" y="3462190"/>
                  </a:cubicBezTo>
                  <a:cubicBezTo>
                    <a:pt x="11764384" y="1309688"/>
                    <a:pt x="9460958" y="-11055"/>
                    <a:pt x="6973343" y="70"/>
                  </a:cubicBezTo>
                  <a:close/>
                </a:path>
              </a:pathLst>
            </a:custGeom>
            <a:solidFill>
              <a:srgbClr val="E94B36"/>
            </a:solidFill>
          </p:spPr>
          <p:txBody>
            <a:bodyPr/>
            <a:lstStyle/>
            <a:p>
              <a:endParaRPr lang="en-GB"/>
            </a:p>
          </p:txBody>
        </p:sp>
        <p:sp>
          <p:nvSpPr>
            <p:cNvPr id="60" name="Freeform 60"/>
            <p:cNvSpPr/>
            <p:nvPr/>
          </p:nvSpPr>
          <p:spPr>
            <a:xfrm>
              <a:off x="53489" y="84159"/>
              <a:ext cx="13777477" cy="13716138"/>
            </a:xfrm>
            <a:custGeom>
              <a:avLst/>
              <a:gdLst/>
              <a:ahLst/>
              <a:cxnLst/>
              <a:rect l="l" t="t" r="r" b="b"/>
              <a:pathLst>
                <a:path w="13777477" h="13716138">
                  <a:moveTo>
                    <a:pt x="6888738" y="69"/>
                  </a:moveTo>
                  <a:cubicBezTo>
                    <a:pt x="4431305" y="-10921"/>
                    <a:pt x="2155826" y="1293797"/>
                    <a:pt x="923925" y="3420184"/>
                  </a:cubicBezTo>
                  <a:cubicBezTo>
                    <a:pt x="-307975" y="5546572"/>
                    <a:pt x="-307975" y="8169565"/>
                    <a:pt x="923925" y="10295952"/>
                  </a:cubicBezTo>
                  <a:cubicBezTo>
                    <a:pt x="2155826" y="12422340"/>
                    <a:pt x="4431305" y="13727058"/>
                    <a:pt x="6888738" y="13716068"/>
                  </a:cubicBezTo>
                  <a:cubicBezTo>
                    <a:pt x="9346172" y="13727058"/>
                    <a:pt x="11621651" y="12422340"/>
                    <a:pt x="12853552" y="10295952"/>
                  </a:cubicBezTo>
                  <a:cubicBezTo>
                    <a:pt x="14085453" y="8169565"/>
                    <a:pt x="14085453" y="5546572"/>
                    <a:pt x="12853552" y="3420184"/>
                  </a:cubicBezTo>
                  <a:cubicBezTo>
                    <a:pt x="11621651" y="1293797"/>
                    <a:pt x="9346172" y="-10921"/>
                    <a:pt x="6888738" y="69"/>
                  </a:cubicBezTo>
                  <a:close/>
                </a:path>
              </a:pathLst>
            </a:custGeom>
            <a:blipFill>
              <a:blip r:embed="rId8"/>
              <a:stretch>
                <a:fillRect l="-16369" r="-16369"/>
              </a:stretch>
            </a:blipFill>
          </p:spPr>
          <p:txBody>
            <a:bodyPr/>
            <a:lstStyle/>
            <a:p>
              <a:endParaRPr lang="en-GB"/>
            </a:p>
          </p:txBody>
        </p:sp>
      </p:grpSp>
      <p:grpSp>
        <p:nvGrpSpPr>
          <p:cNvPr id="61" name="Group 61"/>
          <p:cNvGrpSpPr>
            <a:grpSpLocks noChangeAspect="1"/>
          </p:cNvGrpSpPr>
          <p:nvPr/>
        </p:nvGrpSpPr>
        <p:grpSpPr>
          <a:xfrm>
            <a:off x="12263100" y="3218491"/>
            <a:ext cx="2646479" cy="2646479"/>
            <a:chOff x="0" y="0"/>
            <a:chExt cx="13884457" cy="13884457"/>
          </a:xfrm>
        </p:grpSpPr>
        <p:sp>
          <p:nvSpPr>
            <p:cNvPr id="62" name="Freeform 62"/>
            <p:cNvSpPr/>
            <p:nvPr/>
          </p:nvSpPr>
          <p:spPr>
            <a:xfrm>
              <a:off x="-31116" y="-70"/>
              <a:ext cx="13946687" cy="13884594"/>
            </a:xfrm>
            <a:custGeom>
              <a:avLst/>
              <a:gdLst/>
              <a:ahLst/>
              <a:cxnLst/>
              <a:rect l="l" t="t" r="r" b="b"/>
              <a:pathLst>
                <a:path w="13946687" h="13884594">
                  <a:moveTo>
                    <a:pt x="6973343" y="70"/>
                  </a:moveTo>
                  <a:cubicBezTo>
                    <a:pt x="4485729" y="-11055"/>
                    <a:pt x="2182303" y="1309688"/>
                    <a:pt x="935272" y="3462190"/>
                  </a:cubicBezTo>
                  <a:cubicBezTo>
                    <a:pt x="-311758" y="5614693"/>
                    <a:pt x="-311758" y="8269902"/>
                    <a:pt x="935272" y="10422404"/>
                  </a:cubicBezTo>
                  <a:cubicBezTo>
                    <a:pt x="2182303" y="12574907"/>
                    <a:pt x="4485729" y="13895650"/>
                    <a:pt x="6973343" y="13884525"/>
                  </a:cubicBezTo>
                  <a:cubicBezTo>
                    <a:pt x="9460958" y="13895650"/>
                    <a:pt x="11764384" y="12574907"/>
                    <a:pt x="13011414" y="10422404"/>
                  </a:cubicBezTo>
                  <a:cubicBezTo>
                    <a:pt x="14258444" y="8269902"/>
                    <a:pt x="14258444" y="5614693"/>
                    <a:pt x="13011414" y="3462190"/>
                  </a:cubicBezTo>
                  <a:cubicBezTo>
                    <a:pt x="11764384" y="1309688"/>
                    <a:pt x="9460958" y="-11055"/>
                    <a:pt x="6973343" y="70"/>
                  </a:cubicBezTo>
                  <a:close/>
                </a:path>
              </a:pathLst>
            </a:custGeom>
            <a:solidFill>
              <a:srgbClr val="E94B36"/>
            </a:solidFill>
          </p:spPr>
          <p:txBody>
            <a:bodyPr/>
            <a:lstStyle/>
            <a:p>
              <a:endParaRPr lang="en-GB"/>
            </a:p>
          </p:txBody>
        </p:sp>
        <p:sp>
          <p:nvSpPr>
            <p:cNvPr id="63" name="Freeform 63"/>
            <p:cNvSpPr/>
            <p:nvPr/>
          </p:nvSpPr>
          <p:spPr>
            <a:xfrm>
              <a:off x="53489" y="84159"/>
              <a:ext cx="13777477" cy="13716138"/>
            </a:xfrm>
            <a:custGeom>
              <a:avLst/>
              <a:gdLst/>
              <a:ahLst/>
              <a:cxnLst/>
              <a:rect l="l" t="t" r="r" b="b"/>
              <a:pathLst>
                <a:path w="13777477" h="13716138">
                  <a:moveTo>
                    <a:pt x="6888738" y="69"/>
                  </a:moveTo>
                  <a:cubicBezTo>
                    <a:pt x="4431305" y="-10921"/>
                    <a:pt x="2155826" y="1293797"/>
                    <a:pt x="923925" y="3420184"/>
                  </a:cubicBezTo>
                  <a:cubicBezTo>
                    <a:pt x="-307975" y="5546572"/>
                    <a:pt x="-307975" y="8169565"/>
                    <a:pt x="923925" y="10295952"/>
                  </a:cubicBezTo>
                  <a:cubicBezTo>
                    <a:pt x="2155826" y="12422340"/>
                    <a:pt x="4431305" y="13727058"/>
                    <a:pt x="6888738" y="13716068"/>
                  </a:cubicBezTo>
                  <a:cubicBezTo>
                    <a:pt x="9346172" y="13727058"/>
                    <a:pt x="11621651" y="12422340"/>
                    <a:pt x="12853552" y="10295952"/>
                  </a:cubicBezTo>
                  <a:cubicBezTo>
                    <a:pt x="14085453" y="8169565"/>
                    <a:pt x="14085453" y="5546572"/>
                    <a:pt x="12853552" y="3420184"/>
                  </a:cubicBezTo>
                  <a:cubicBezTo>
                    <a:pt x="11621651" y="1293797"/>
                    <a:pt x="9346172" y="-10921"/>
                    <a:pt x="6888738" y="69"/>
                  </a:cubicBezTo>
                  <a:close/>
                </a:path>
              </a:pathLst>
            </a:custGeom>
            <a:blipFill>
              <a:blip r:embed="rId9"/>
              <a:stretch>
                <a:fillRect l="-16369" r="-16369"/>
              </a:stretch>
            </a:blipFill>
          </p:spPr>
          <p:txBody>
            <a:bodyPr/>
            <a:lstStyle/>
            <a:p>
              <a:endParaRPr lang="en-GB"/>
            </a:p>
          </p:txBody>
        </p:sp>
      </p:grpSp>
      <p:grpSp>
        <p:nvGrpSpPr>
          <p:cNvPr id="64" name="Group 64"/>
          <p:cNvGrpSpPr/>
          <p:nvPr/>
        </p:nvGrpSpPr>
        <p:grpSpPr>
          <a:xfrm>
            <a:off x="14592704" y="4302789"/>
            <a:ext cx="1406902" cy="1406902"/>
            <a:chOff x="0" y="0"/>
            <a:chExt cx="812800" cy="812800"/>
          </a:xfrm>
        </p:grpSpPr>
        <p:sp>
          <p:nvSpPr>
            <p:cNvPr id="65" name="Freeform 6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8481"/>
            </a:solidFill>
          </p:spPr>
          <p:txBody>
            <a:bodyPr/>
            <a:lstStyle/>
            <a:p>
              <a:endParaRPr lang="en-GB"/>
            </a:p>
          </p:txBody>
        </p:sp>
        <p:sp>
          <p:nvSpPr>
            <p:cNvPr id="66" name="TextBox 66"/>
            <p:cNvSpPr txBox="1"/>
            <p:nvPr/>
          </p:nvSpPr>
          <p:spPr>
            <a:xfrm>
              <a:off x="76200" y="76200"/>
              <a:ext cx="660400" cy="660400"/>
            </a:xfrm>
            <a:prstGeom prst="rect">
              <a:avLst/>
            </a:prstGeom>
          </p:spPr>
          <p:txBody>
            <a:bodyPr lIns="47733" tIns="47733" rIns="47733" bIns="47733" rtlCol="0" anchor="ctr"/>
            <a:lstStyle/>
            <a:p>
              <a:pPr algn="ctr">
                <a:lnSpc>
                  <a:spcPts val="2440"/>
                </a:lnSpc>
              </a:pPr>
              <a:r>
                <a:rPr lang="en-US" sz="2000" b="1">
                  <a:solidFill>
                    <a:srgbClr val="FFFCFD"/>
                  </a:solidFill>
                  <a:latin typeface="Montserrat 1 Bold"/>
                  <a:ea typeface="Montserrat 1 Bold"/>
                  <a:cs typeface="Montserrat 1 Bold"/>
                  <a:sym typeface="Montserrat 1 Bold"/>
                </a:rPr>
                <a:t>Holiday clubs</a:t>
              </a:r>
            </a:p>
          </p:txBody>
        </p:sp>
      </p:grpSp>
      <p:grpSp>
        <p:nvGrpSpPr>
          <p:cNvPr id="67" name="Group 67"/>
          <p:cNvGrpSpPr>
            <a:grpSpLocks noChangeAspect="1"/>
          </p:cNvGrpSpPr>
          <p:nvPr/>
        </p:nvGrpSpPr>
        <p:grpSpPr>
          <a:xfrm>
            <a:off x="14334736" y="8140853"/>
            <a:ext cx="3505944" cy="3505944"/>
            <a:chOff x="0" y="0"/>
            <a:chExt cx="13884457" cy="13884457"/>
          </a:xfrm>
        </p:grpSpPr>
        <p:sp>
          <p:nvSpPr>
            <p:cNvPr id="68" name="Freeform 68"/>
            <p:cNvSpPr/>
            <p:nvPr/>
          </p:nvSpPr>
          <p:spPr>
            <a:xfrm>
              <a:off x="-31116" y="-70"/>
              <a:ext cx="13946687" cy="13884594"/>
            </a:xfrm>
            <a:custGeom>
              <a:avLst/>
              <a:gdLst/>
              <a:ahLst/>
              <a:cxnLst/>
              <a:rect l="l" t="t" r="r" b="b"/>
              <a:pathLst>
                <a:path w="13946687" h="13884594">
                  <a:moveTo>
                    <a:pt x="6973343" y="70"/>
                  </a:moveTo>
                  <a:cubicBezTo>
                    <a:pt x="4485729" y="-11055"/>
                    <a:pt x="2182303" y="1309688"/>
                    <a:pt x="935272" y="3462190"/>
                  </a:cubicBezTo>
                  <a:cubicBezTo>
                    <a:pt x="-311758" y="5614693"/>
                    <a:pt x="-311758" y="8269902"/>
                    <a:pt x="935272" y="10422404"/>
                  </a:cubicBezTo>
                  <a:cubicBezTo>
                    <a:pt x="2182303" y="12574907"/>
                    <a:pt x="4485729" y="13895650"/>
                    <a:pt x="6973343" y="13884525"/>
                  </a:cubicBezTo>
                  <a:cubicBezTo>
                    <a:pt x="9460958" y="13895650"/>
                    <a:pt x="11764384" y="12574907"/>
                    <a:pt x="13011414" y="10422404"/>
                  </a:cubicBezTo>
                  <a:cubicBezTo>
                    <a:pt x="14258444" y="8269902"/>
                    <a:pt x="14258444" y="5614693"/>
                    <a:pt x="13011414" y="3462190"/>
                  </a:cubicBezTo>
                  <a:cubicBezTo>
                    <a:pt x="11764384" y="1309688"/>
                    <a:pt x="9460958" y="-11055"/>
                    <a:pt x="6973343" y="70"/>
                  </a:cubicBezTo>
                  <a:close/>
                </a:path>
              </a:pathLst>
            </a:custGeom>
            <a:solidFill>
              <a:srgbClr val="E94B36"/>
            </a:solidFill>
          </p:spPr>
          <p:txBody>
            <a:bodyPr/>
            <a:lstStyle/>
            <a:p>
              <a:endParaRPr lang="en-GB"/>
            </a:p>
          </p:txBody>
        </p:sp>
        <p:sp>
          <p:nvSpPr>
            <p:cNvPr id="69" name="Freeform 69"/>
            <p:cNvSpPr/>
            <p:nvPr/>
          </p:nvSpPr>
          <p:spPr>
            <a:xfrm>
              <a:off x="53489" y="84159"/>
              <a:ext cx="13777477" cy="13716138"/>
            </a:xfrm>
            <a:custGeom>
              <a:avLst/>
              <a:gdLst/>
              <a:ahLst/>
              <a:cxnLst/>
              <a:rect l="l" t="t" r="r" b="b"/>
              <a:pathLst>
                <a:path w="13777477" h="13716138">
                  <a:moveTo>
                    <a:pt x="6888738" y="69"/>
                  </a:moveTo>
                  <a:cubicBezTo>
                    <a:pt x="4431305" y="-10921"/>
                    <a:pt x="2155826" y="1293797"/>
                    <a:pt x="923925" y="3420184"/>
                  </a:cubicBezTo>
                  <a:cubicBezTo>
                    <a:pt x="-307975" y="5546572"/>
                    <a:pt x="-307975" y="8169565"/>
                    <a:pt x="923925" y="10295952"/>
                  </a:cubicBezTo>
                  <a:cubicBezTo>
                    <a:pt x="2155826" y="12422340"/>
                    <a:pt x="4431305" y="13727058"/>
                    <a:pt x="6888738" y="13716068"/>
                  </a:cubicBezTo>
                  <a:cubicBezTo>
                    <a:pt x="9346172" y="13727058"/>
                    <a:pt x="11621651" y="12422340"/>
                    <a:pt x="12853552" y="10295952"/>
                  </a:cubicBezTo>
                  <a:cubicBezTo>
                    <a:pt x="14085453" y="8169565"/>
                    <a:pt x="14085453" y="5546572"/>
                    <a:pt x="12853552" y="3420184"/>
                  </a:cubicBezTo>
                  <a:cubicBezTo>
                    <a:pt x="11621651" y="1293797"/>
                    <a:pt x="9346172" y="-10921"/>
                    <a:pt x="6888738" y="69"/>
                  </a:cubicBezTo>
                  <a:close/>
                </a:path>
              </a:pathLst>
            </a:custGeom>
            <a:blipFill>
              <a:blip r:embed="rId10"/>
              <a:stretch>
                <a:fillRect l="223" t="-16665" r="223" b="-16665"/>
              </a:stretch>
            </a:blipFill>
          </p:spPr>
          <p:txBody>
            <a:bodyPr/>
            <a:lstStyle/>
            <a:p>
              <a:endParaRPr lang="en-GB"/>
            </a:p>
          </p:txBody>
        </p:sp>
      </p:grpSp>
      <p:grpSp>
        <p:nvGrpSpPr>
          <p:cNvPr id="70" name="Group 70"/>
          <p:cNvGrpSpPr>
            <a:grpSpLocks noChangeAspect="1"/>
          </p:cNvGrpSpPr>
          <p:nvPr/>
        </p:nvGrpSpPr>
        <p:grpSpPr>
          <a:xfrm>
            <a:off x="16075806" y="4366359"/>
            <a:ext cx="2758418" cy="2758418"/>
            <a:chOff x="0" y="0"/>
            <a:chExt cx="13884457" cy="13884457"/>
          </a:xfrm>
        </p:grpSpPr>
        <p:sp>
          <p:nvSpPr>
            <p:cNvPr id="71" name="Freeform 71"/>
            <p:cNvSpPr/>
            <p:nvPr/>
          </p:nvSpPr>
          <p:spPr>
            <a:xfrm>
              <a:off x="-31116" y="-70"/>
              <a:ext cx="13946687" cy="13884594"/>
            </a:xfrm>
            <a:custGeom>
              <a:avLst/>
              <a:gdLst/>
              <a:ahLst/>
              <a:cxnLst/>
              <a:rect l="l" t="t" r="r" b="b"/>
              <a:pathLst>
                <a:path w="13946687" h="13884594">
                  <a:moveTo>
                    <a:pt x="6973343" y="70"/>
                  </a:moveTo>
                  <a:cubicBezTo>
                    <a:pt x="4485729" y="-11055"/>
                    <a:pt x="2182303" y="1309688"/>
                    <a:pt x="935272" y="3462190"/>
                  </a:cubicBezTo>
                  <a:cubicBezTo>
                    <a:pt x="-311758" y="5614693"/>
                    <a:pt x="-311758" y="8269902"/>
                    <a:pt x="935272" y="10422404"/>
                  </a:cubicBezTo>
                  <a:cubicBezTo>
                    <a:pt x="2182303" y="12574907"/>
                    <a:pt x="4485729" y="13895650"/>
                    <a:pt x="6973343" y="13884525"/>
                  </a:cubicBezTo>
                  <a:cubicBezTo>
                    <a:pt x="9460958" y="13895650"/>
                    <a:pt x="11764384" y="12574907"/>
                    <a:pt x="13011414" y="10422404"/>
                  </a:cubicBezTo>
                  <a:cubicBezTo>
                    <a:pt x="14258444" y="8269902"/>
                    <a:pt x="14258444" y="5614693"/>
                    <a:pt x="13011414" y="3462190"/>
                  </a:cubicBezTo>
                  <a:cubicBezTo>
                    <a:pt x="11764384" y="1309688"/>
                    <a:pt x="9460958" y="-11055"/>
                    <a:pt x="6973343" y="70"/>
                  </a:cubicBezTo>
                  <a:close/>
                </a:path>
              </a:pathLst>
            </a:custGeom>
            <a:solidFill>
              <a:srgbClr val="E94B36"/>
            </a:solidFill>
          </p:spPr>
          <p:txBody>
            <a:bodyPr/>
            <a:lstStyle/>
            <a:p>
              <a:endParaRPr lang="en-GB"/>
            </a:p>
          </p:txBody>
        </p:sp>
        <p:sp>
          <p:nvSpPr>
            <p:cNvPr id="72" name="Freeform 72"/>
            <p:cNvSpPr/>
            <p:nvPr/>
          </p:nvSpPr>
          <p:spPr>
            <a:xfrm>
              <a:off x="53489" y="84159"/>
              <a:ext cx="13777477" cy="13716138"/>
            </a:xfrm>
            <a:custGeom>
              <a:avLst/>
              <a:gdLst/>
              <a:ahLst/>
              <a:cxnLst/>
              <a:rect l="l" t="t" r="r" b="b"/>
              <a:pathLst>
                <a:path w="13777477" h="13716138">
                  <a:moveTo>
                    <a:pt x="6888738" y="69"/>
                  </a:moveTo>
                  <a:cubicBezTo>
                    <a:pt x="4431305" y="-10921"/>
                    <a:pt x="2155826" y="1293797"/>
                    <a:pt x="923925" y="3420184"/>
                  </a:cubicBezTo>
                  <a:cubicBezTo>
                    <a:pt x="-307975" y="5546572"/>
                    <a:pt x="-307975" y="8169565"/>
                    <a:pt x="923925" y="10295952"/>
                  </a:cubicBezTo>
                  <a:cubicBezTo>
                    <a:pt x="2155826" y="12422340"/>
                    <a:pt x="4431305" y="13727058"/>
                    <a:pt x="6888738" y="13716068"/>
                  </a:cubicBezTo>
                  <a:cubicBezTo>
                    <a:pt x="9346172" y="13727058"/>
                    <a:pt x="11621651" y="12422340"/>
                    <a:pt x="12853552" y="10295952"/>
                  </a:cubicBezTo>
                  <a:cubicBezTo>
                    <a:pt x="14085453" y="8169565"/>
                    <a:pt x="14085453" y="5546572"/>
                    <a:pt x="12853552" y="3420184"/>
                  </a:cubicBezTo>
                  <a:cubicBezTo>
                    <a:pt x="11621651" y="1293797"/>
                    <a:pt x="9346172" y="-10921"/>
                    <a:pt x="6888738" y="69"/>
                  </a:cubicBezTo>
                  <a:close/>
                </a:path>
              </a:pathLst>
            </a:custGeom>
            <a:blipFill>
              <a:blip r:embed="rId11"/>
              <a:stretch>
                <a:fillRect l="-16449" r="-16449"/>
              </a:stretch>
            </a:blipFill>
          </p:spPr>
          <p:txBody>
            <a:bodyPr/>
            <a:lstStyle/>
            <a:p>
              <a:endParaRPr lang="en-GB"/>
            </a:p>
          </p:txBody>
        </p:sp>
      </p:grpSp>
      <p:sp>
        <p:nvSpPr>
          <p:cNvPr id="73" name="TextBox 73"/>
          <p:cNvSpPr txBox="1"/>
          <p:nvPr/>
        </p:nvSpPr>
        <p:spPr>
          <a:xfrm>
            <a:off x="16850114" y="-20250"/>
            <a:ext cx="1219772" cy="243000"/>
          </a:xfrm>
          <a:prstGeom prst="rect">
            <a:avLst/>
          </a:prstGeom>
        </p:spPr>
        <p:txBody>
          <a:bodyPr lIns="0" tIns="0" rIns="0" bIns="0" rtlCol="0" anchor="t">
            <a:spAutoFit/>
          </a:bodyPr>
          <a:lstStyle/>
          <a:p>
            <a:pPr algn="just">
              <a:lnSpc>
                <a:spcPts val="2035"/>
              </a:lnSpc>
              <a:spcBef>
                <a:spcPct val="0"/>
              </a:spcBef>
            </a:pPr>
            <a:r>
              <a:rPr lang="en-US" sz="1668">
                <a:solidFill>
                  <a:srgbClr val="5C7B94"/>
                </a:solidFill>
                <a:latin typeface="Montserrat 1"/>
                <a:ea typeface="Montserrat 1"/>
                <a:cs typeface="Montserrat 1"/>
                <a:sym typeface="Montserrat 1"/>
              </a:rPr>
              <a:t>1210452</a:t>
            </a:r>
          </a:p>
        </p:txBody>
      </p:sp>
      <p:sp>
        <p:nvSpPr>
          <p:cNvPr id="74" name="TextBox 74"/>
          <p:cNvSpPr txBox="1"/>
          <p:nvPr/>
        </p:nvSpPr>
        <p:spPr>
          <a:xfrm>
            <a:off x="14101800" y="-20250"/>
            <a:ext cx="2180401" cy="243000"/>
          </a:xfrm>
          <a:prstGeom prst="rect">
            <a:avLst/>
          </a:prstGeom>
        </p:spPr>
        <p:txBody>
          <a:bodyPr lIns="0" tIns="0" rIns="0" bIns="0" rtlCol="0" anchor="t">
            <a:spAutoFit/>
          </a:bodyPr>
          <a:lstStyle/>
          <a:p>
            <a:pPr algn="l">
              <a:lnSpc>
                <a:spcPts val="2035"/>
              </a:lnSpc>
            </a:pPr>
            <a:r>
              <a:rPr lang="en-US" sz="1668">
                <a:solidFill>
                  <a:srgbClr val="D28481"/>
                </a:solidFill>
                <a:latin typeface="Montserrat 1"/>
                <a:ea typeface="Montserrat 1"/>
                <a:cs typeface="Montserrat 1"/>
                <a:sym typeface="Montserrat 1"/>
              </a:rPr>
              <a:t>Charity number:</a:t>
            </a:r>
          </a:p>
        </p:txBody>
      </p:sp>
      <p:grpSp>
        <p:nvGrpSpPr>
          <p:cNvPr id="75" name="Group 75"/>
          <p:cNvGrpSpPr>
            <a:grpSpLocks noChangeAspect="1"/>
          </p:cNvGrpSpPr>
          <p:nvPr/>
        </p:nvGrpSpPr>
        <p:grpSpPr>
          <a:xfrm>
            <a:off x="10835165" y="7151210"/>
            <a:ext cx="2855870" cy="2855870"/>
            <a:chOff x="0" y="0"/>
            <a:chExt cx="13884457" cy="13884457"/>
          </a:xfrm>
        </p:grpSpPr>
        <p:sp>
          <p:nvSpPr>
            <p:cNvPr id="76" name="Freeform 76"/>
            <p:cNvSpPr/>
            <p:nvPr/>
          </p:nvSpPr>
          <p:spPr>
            <a:xfrm>
              <a:off x="-31116" y="-70"/>
              <a:ext cx="13946687" cy="13884594"/>
            </a:xfrm>
            <a:custGeom>
              <a:avLst/>
              <a:gdLst/>
              <a:ahLst/>
              <a:cxnLst/>
              <a:rect l="l" t="t" r="r" b="b"/>
              <a:pathLst>
                <a:path w="13946687" h="13884594">
                  <a:moveTo>
                    <a:pt x="6973343" y="70"/>
                  </a:moveTo>
                  <a:cubicBezTo>
                    <a:pt x="4485729" y="-11055"/>
                    <a:pt x="2182303" y="1309688"/>
                    <a:pt x="935272" y="3462190"/>
                  </a:cubicBezTo>
                  <a:cubicBezTo>
                    <a:pt x="-311758" y="5614693"/>
                    <a:pt x="-311758" y="8269902"/>
                    <a:pt x="935272" y="10422404"/>
                  </a:cubicBezTo>
                  <a:cubicBezTo>
                    <a:pt x="2182303" y="12574907"/>
                    <a:pt x="4485729" y="13895650"/>
                    <a:pt x="6973343" y="13884525"/>
                  </a:cubicBezTo>
                  <a:cubicBezTo>
                    <a:pt x="9460958" y="13895650"/>
                    <a:pt x="11764384" y="12574907"/>
                    <a:pt x="13011414" y="10422404"/>
                  </a:cubicBezTo>
                  <a:cubicBezTo>
                    <a:pt x="14258444" y="8269902"/>
                    <a:pt x="14258444" y="5614693"/>
                    <a:pt x="13011414" y="3462190"/>
                  </a:cubicBezTo>
                  <a:cubicBezTo>
                    <a:pt x="11764384" y="1309688"/>
                    <a:pt x="9460958" y="-11055"/>
                    <a:pt x="6973343" y="70"/>
                  </a:cubicBezTo>
                  <a:close/>
                </a:path>
              </a:pathLst>
            </a:custGeom>
            <a:solidFill>
              <a:srgbClr val="E94B36"/>
            </a:solidFill>
          </p:spPr>
          <p:txBody>
            <a:bodyPr/>
            <a:lstStyle/>
            <a:p>
              <a:endParaRPr lang="en-GB"/>
            </a:p>
          </p:txBody>
        </p:sp>
        <p:sp>
          <p:nvSpPr>
            <p:cNvPr id="77" name="Freeform 77"/>
            <p:cNvSpPr/>
            <p:nvPr/>
          </p:nvSpPr>
          <p:spPr>
            <a:xfrm>
              <a:off x="53489" y="84159"/>
              <a:ext cx="13777477" cy="13716138"/>
            </a:xfrm>
            <a:custGeom>
              <a:avLst/>
              <a:gdLst/>
              <a:ahLst/>
              <a:cxnLst/>
              <a:rect l="l" t="t" r="r" b="b"/>
              <a:pathLst>
                <a:path w="13777477" h="13716138">
                  <a:moveTo>
                    <a:pt x="6888738" y="69"/>
                  </a:moveTo>
                  <a:cubicBezTo>
                    <a:pt x="4431305" y="-10921"/>
                    <a:pt x="2155826" y="1293797"/>
                    <a:pt x="923925" y="3420184"/>
                  </a:cubicBezTo>
                  <a:cubicBezTo>
                    <a:pt x="-307975" y="5546572"/>
                    <a:pt x="-307975" y="8169565"/>
                    <a:pt x="923925" y="10295952"/>
                  </a:cubicBezTo>
                  <a:cubicBezTo>
                    <a:pt x="2155826" y="12422340"/>
                    <a:pt x="4431305" y="13727058"/>
                    <a:pt x="6888738" y="13716068"/>
                  </a:cubicBezTo>
                  <a:cubicBezTo>
                    <a:pt x="9346172" y="13727058"/>
                    <a:pt x="11621651" y="12422340"/>
                    <a:pt x="12853552" y="10295952"/>
                  </a:cubicBezTo>
                  <a:cubicBezTo>
                    <a:pt x="14085453" y="8169565"/>
                    <a:pt x="14085453" y="5546572"/>
                    <a:pt x="12853552" y="3420184"/>
                  </a:cubicBezTo>
                  <a:cubicBezTo>
                    <a:pt x="11621651" y="1293797"/>
                    <a:pt x="9346172" y="-10921"/>
                    <a:pt x="6888738" y="69"/>
                  </a:cubicBezTo>
                  <a:close/>
                </a:path>
              </a:pathLst>
            </a:custGeom>
            <a:blipFill>
              <a:blip r:embed="rId12"/>
              <a:stretch>
                <a:fillRect l="223" t="-16746" r="223" b="-16746"/>
              </a:stretch>
            </a:blipFill>
          </p:spPr>
          <p:txBody>
            <a:bodyPr/>
            <a:lstStyle/>
            <a:p>
              <a:endParaRPr lang="en-GB"/>
            </a:p>
          </p:txBody>
        </p:sp>
      </p:grpSp>
      <p:grpSp>
        <p:nvGrpSpPr>
          <p:cNvPr id="78" name="Group 78"/>
          <p:cNvGrpSpPr/>
          <p:nvPr/>
        </p:nvGrpSpPr>
        <p:grpSpPr>
          <a:xfrm>
            <a:off x="2927057" y="1035138"/>
            <a:ext cx="1701636" cy="1701636"/>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8481"/>
            </a:solidFill>
          </p:spPr>
          <p:txBody>
            <a:bodyPr/>
            <a:lstStyle/>
            <a:p>
              <a:endParaRPr lang="en-GB"/>
            </a:p>
          </p:txBody>
        </p:sp>
        <p:sp>
          <p:nvSpPr>
            <p:cNvPr id="80" name="TextBox 80"/>
            <p:cNvSpPr txBox="1"/>
            <p:nvPr/>
          </p:nvSpPr>
          <p:spPr>
            <a:xfrm>
              <a:off x="76200" y="76200"/>
              <a:ext cx="660400" cy="660400"/>
            </a:xfrm>
            <a:prstGeom prst="rect">
              <a:avLst/>
            </a:prstGeom>
          </p:spPr>
          <p:txBody>
            <a:bodyPr lIns="47107" tIns="47107" rIns="47107" bIns="47107" rtlCol="0" anchor="ctr"/>
            <a:lstStyle/>
            <a:p>
              <a:pPr algn="ctr">
                <a:lnSpc>
                  <a:spcPts val="1690"/>
                </a:lnSpc>
              </a:pPr>
              <a:endParaRPr/>
            </a:p>
          </p:txBody>
        </p:sp>
      </p:grpSp>
      <p:grpSp>
        <p:nvGrpSpPr>
          <p:cNvPr id="81" name="Group 81"/>
          <p:cNvGrpSpPr/>
          <p:nvPr/>
        </p:nvGrpSpPr>
        <p:grpSpPr>
          <a:xfrm>
            <a:off x="3089320" y="1164715"/>
            <a:ext cx="1336500" cy="1385332"/>
            <a:chOff x="0" y="0"/>
            <a:chExt cx="812800" cy="842497"/>
          </a:xfrm>
        </p:grpSpPr>
        <p:sp>
          <p:nvSpPr>
            <p:cNvPr id="82" name="Freeform 82"/>
            <p:cNvSpPr/>
            <p:nvPr/>
          </p:nvSpPr>
          <p:spPr>
            <a:xfrm>
              <a:off x="0" y="0"/>
              <a:ext cx="812800" cy="842497"/>
            </a:xfrm>
            <a:custGeom>
              <a:avLst/>
              <a:gdLst/>
              <a:ahLst/>
              <a:cxnLst/>
              <a:rect l="l" t="t" r="r" b="b"/>
              <a:pathLst>
                <a:path w="812800" h="842497">
                  <a:moveTo>
                    <a:pt x="406400" y="0"/>
                  </a:moveTo>
                  <a:cubicBezTo>
                    <a:pt x="181951" y="0"/>
                    <a:pt x="0" y="188599"/>
                    <a:pt x="0" y="421249"/>
                  </a:cubicBezTo>
                  <a:cubicBezTo>
                    <a:pt x="0" y="653898"/>
                    <a:pt x="181951" y="842497"/>
                    <a:pt x="406400" y="842497"/>
                  </a:cubicBezTo>
                  <a:cubicBezTo>
                    <a:pt x="630849" y="842497"/>
                    <a:pt x="812800" y="653898"/>
                    <a:pt x="812800" y="421249"/>
                  </a:cubicBezTo>
                  <a:cubicBezTo>
                    <a:pt x="812800" y="188599"/>
                    <a:pt x="630849" y="0"/>
                    <a:pt x="406400" y="0"/>
                  </a:cubicBezTo>
                  <a:close/>
                </a:path>
              </a:pathLst>
            </a:custGeom>
            <a:solidFill>
              <a:srgbClr val="B7D1DC"/>
            </a:solidFill>
          </p:spPr>
          <p:txBody>
            <a:bodyPr/>
            <a:lstStyle/>
            <a:p>
              <a:endParaRPr lang="en-GB"/>
            </a:p>
          </p:txBody>
        </p:sp>
        <p:sp>
          <p:nvSpPr>
            <p:cNvPr id="83" name="TextBox 83"/>
            <p:cNvSpPr txBox="1"/>
            <p:nvPr/>
          </p:nvSpPr>
          <p:spPr>
            <a:xfrm>
              <a:off x="76200" y="78984"/>
              <a:ext cx="660400" cy="684529"/>
            </a:xfrm>
            <a:prstGeom prst="rect">
              <a:avLst/>
            </a:prstGeom>
          </p:spPr>
          <p:txBody>
            <a:bodyPr lIns="49602" tIns="49602" rIns="49602" bIns="49602" rtlCol="0" anchor="ctr"/>
            <a:lstStyle/>
            <a:p>
              <a:pPr algn="ctr">
                <a:lnSpc>
                  <a:spcPts val="3660"/>
                </a:lnSpc>
              </a:pPr>
              <a:r>
                <a:rPr lang="en-US" sz="3000" b="1">
                  <a:solidFill>
                    <a:srgbClr val="000000"/>
                  </a:solidFill>
                  <a:latin typeface="Montserrat 1 Bold"/>
                  <a:ea typeface="Montserrat 1 Bold"/>
                  <a:cs typeface="Montserrat 1 Bold"/>
                  <a:sym typeface="Montserrat 1 Bold"/>
                </a:rPr>
                <a:t>Prop hire</a:t>
              </a:r>
            </a:p>
          </p:txBody>
        </p:sp>
      </p:grpSp>
      <p:sp>
        <p:nvSpPr>
          <p:cNvPr id="84" name="AutoShape 84"/>
          <p:cNvSpPr/>
          <p:nvPr/>
        </p:nvSpPr>
        <p:spPr>
          <a:xfrm>
            <a:off x="4554290" y="2234422"/>
            <a:ext cx="2130459" cy="915587"/>
          </a:xfrm>
          <a:prstGeom prst="line">
            <a:avLst/>
          </a:prstGeom>
          <a:ln w="123825" cap="flat">
            <a:solidFill>
              <a:srgbClr val="D28481"/>
            </a:solidFill>
            <a:prstDash val="solid"/>
            <a:headEnd type="none" w="sm" len="sm"/>
            <a:tailEnd type="none" w="sm" len="sm"/>
          </a:ln>
        </p:spPr>
        <p:txBody>
          <a:bodyPr/>
          <a:lstStyle/>
          <a:p>
            <a:endParaRPr lang="en-GB"/>
          </a:p>
        </p:txBody>
      </p:sp>
      <p:grpSp>
        <p:nvGrpSpPr>
          <p:cNvPr id="85" name="Group 85"/>
          <p:cNvGrpSpPr/>
          <p:nvPr/>
        </p:nvGrpSpPr>
        <p:grpSpPr>
          <a:xfrm>
            <a:off x="3371869" y="7695000"/>
            <a:ext cx="2107902" cy="2107902"/>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28481"/>
            </a:solidFill>
          </p:spPr>
          <p:txBody>
            <a:bodyPr/>
            <a:lstStyle/>
            <a:p>
              <a:endParaRPr lang="en-GB"/>
            </a:p>
          </p:txBody>
        </p:sp>
        <p:sp>
          <p:nvSpPr>
            <p:cNvPr id="87" name="TextBox 87"/>
            <p:cNvSpPr txBox="1"/>
            <p:nvPr/>
          </p:nvSpPr>
          <p:spPr>
            <a:xfrm>
              <a:off x="76200" y="76200"/>
              <a:ext cx="686891" cy="660400"/>
            </a:xfrm>
            <a:prstGeom prst="rect">
              <a:avLst/>
            </a:prstGeom>
          </p:spPr>
          <p:txBody>
            <a:bodyPr lIns="51499" tIns="51499" rIns="51499" bIns="51499" rtlCol="0" anchor="ctr"/>
            <a:lstStyle/>
            <a:p>
              <a:pPr algn="ctr">
                <a:lnSpc>
                  <a:spcPts val="2440"/>
                </a:lnSpc>
              </a:pPr>
              <a:r>
                <a:rPr lang="en-US" sz="2000" b="1" dirty="0">
                  <a:solidFill>
                    <a:srgbClr val="FFFCFD"/>
                  </a:solidFill>
                  <a:latin typeface="Montserrat 1 Bold"/>
                  <a:ea typeface="Montserrat 1 Bold"/>
                  <a:cs typeface="Montserrat 1 Bold"/>
                  <a:sym typeface="Montserrat 1 Bold"/>
                </a:rPr>
                <a:t>Christmas &amp; Easter Experiences</a:t>
              </a:r>
            </a:p>
          </p:txBody>
        </p:sp>
      </p:grpSp>
      <p:sp>
        <p:nvSpPr>
          <p:cNvPr id="88" name="AutoShape 88"/>
          <p:cNvSpPr/>
          <p:nvPr/>
        </p:nvSpPr>
        <p:spPr>
          <a:xfrm flipV="1">
            <a:off x="11032153" y="2593564"/>
            <a:ext cx="3040305" cy="1291593"/>
          </a:xfrm>
          <a:prstGeom prst="line">
            <a:avLst/>
          </a:prstGeom>
          <a:ln w="123825" cap="flat">
            <a:solidFill>
              <a:srgbClr val="D28481"/>
            </a:solidFill>
            <a:prstDash val="solid"/>
            <a:headEnd type="none" w="sm" len="sm"/>
            <a:tailEnd type="none" w="sm" len="sm"/>
          </a:ln>
        </p:spPr>
        <p:txBody>
          <a:bodyPr/>
          <a:lstStyle/>
          <a:p>
            <a:endParaRPr lang="en-GB"/>
          </a:p>
        </p:txBody>
      </p:sp>
      <p:sp>
        <p:nvSpPr>
          <p:cNvPr id="89" name="AutoShape 89"/>
          <p:cNvSpPr/>
          <p:nvPr/>
        </p:nvSpPr>
        <p:spPr>
          <a:xfrm>
            <a:off x="11075354" y="5678923"/>
            <a:ext cx="3058014" cy="563204"/>
          </a:xfrm>
          <a:prstGeom prst="line">
            <a:avLst/>
          </a:prstGeom>
          <a:ln w="123825" cap="flat">
            <a:solidFill>
              <a:srgbClr val="D28481"/>
            </a:solidFill>
            <a:prstDash val="solid"/>
            <a:headEnd type="none" w="sm" len="sm"/>
            <a:tailEnd type="none" w="sm" len="sm"/>
          </a:ln>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D"/>
        </a:solidFill>
        <a:effectLst/>
      </p:bgPr>
    </p:bg>
    <p:spTree>
      <p:nvGrpSpPr>
        <p:cNvPr id="1" name=""/>
        <p:cNvGrpSpPr/>
        <p:nvPr/>
      </p:nvGrpSpPr>
      <p:grpSpPr>
        <a:xfrm>
          <a:off x="0" y="0"/>
          <a:ext cx="0" cy="0"/>
          <a:chOff x="0" y="0"/>
          <a:chExt cx="0" cy="0"/>
        </a:xfrm>
      </p:grpSpPr>
      <p:sp>
        <p:nvSpPr>
          <p:cNvPr id="2" name="AutoShape 2"/>
          <p:cNvSpPr/>
          <p:nvPr/>
        </p:nvSpPr>
        <p:spPr>
          <a:xfrm flipH="1">
            <a:off x="5725255" y="731946"/>
            <a:ext cx="5483616" cy="4582"/>
          </a:xfrm>
          <a:prstGeom prst="line">
            <a:avLst/>
          </a:prstGeom>
          <a:ln w="9525" cap="flat">
            <a:solidFill>
              <a:srgbClr val="A4A88A"/>
            </a:solidFill>
            <a:prstDash val="solid"/>
            <a:headEnd type="none" w="sm" len="sm"/>
            <a:tailEnd type="none" w="sm" len="sm"/>
          </a:ln>
        </p:spPr>
        <p:txBody>
          <a:bodyPr/>
          <a:lstStyle/>
          <a:p>
            <a:endParaRPr lang="en-GB"/>
          </a:p>
        </p:txBody>
      </p:sp>
      <p:grpSp>
        <p:nvGrpSpPr>
          <p:cNvPr id="3" name="Group 3"/>
          <p:cNvGrpSpPr/>
          <p:nvPr/>
        </p:nvGrpSpPr>
        <p:grpSpPr>
          <a:xfrm>
            <a:off x="15664420" y="150007"/>
            <a:ext cx="2246896" cy="3210206"/>
            <a:chOff x="0" y="0"/>
            <a:chExt cx="2995862" cy="4280275"/>
          </a:xfrm>
        </p:grpSpPr>
        <p:sp>
          <p:nvSpPr>
            <p:cNvPr id="4" name="TextBox 4"/>
            <p:cNvSpPr txBox="1"/>
            <p:nvPr/>
          </p:nvSpPr>
          <p:spPr>
            <a:xfrm>
              <a:off x="162661" y="2273449"/>
              <a:ext cx="2670540" cy="938671"/>
            </a:xfrm>
            <a:prstGeom prst="rect">
              <a:avLst/>
            </a:prstGeom>
          </p:spPr>
          <p:txBody>
            <a:bodyPr lIns="0" tIns="0" rIns="0" bIns="0" rtlCol="0" anchor="t">
              <a:spAutoFit/>
            </a:bodyPr>
            <a:lstStyle/>
            <a:p>
              <a:pPr algn="ctr">
                <a:lnSpc>
                  <a:spcPts val="5927"/>
                </a:lnSpc>
              </a:pPr>
              <a:r>
                <a:rPr lang="en-US" sz="4233">
                  <a:solidFill>
                    <a:srgbClr val="460059"/>
                  </a:solidFill>
                  <a:latin typeface="Caveat 2"/>
                  <a:ea typeface="Caveat 2"/>
                  <a:cs typeface="Caveat 2"/>
                  <a:sym typeface="Caveat 2"/>
                </a:rPr>
                <a:t>Next Steps</a:t>
              </a:r>
            </a:p>
          </p:txBody>
        </p:sp>
        <p:sp>
          <p:nvSpPr>
            <p:cNvPr id="5" name="TextBox 5"/>
            <p:cNvSpPr txBox="1"/>
            <p:nvPr/>
          </p:nvSpPr>
          <p:spPr>
            <a:xfrm>
              <a:off x="0" y="3218968"/>
              <a:ext cx="2995862" cy="1061307"/>
            </a:xfrm>
            <a:prstGeom prst="rect">
              <a:avLst/>
            </a:prstGeom>
          </p:spPr>
          <p:txBody>
            <a:bodyPr lIns="0" tIns="0" rIns="0" bIns="0" rtlCol="0" anchor="t">
              <a:spAutoFit/>
            </a:bodyPr>
            <a:lstStyle/>
            <a:p>
              <a:pPr algn="ctr">
                <a:lnSpc>
                  <a:spcPts val="2177"/>
                </a:lnSpc>
              </a:pPr>
              <a:r>
                <a:rPr lang="en-US" sz="1327" spc="1062">
                  <a:solidFill>
                    <a:srgbClr val="E9385E"/>
                  </a:solidFill>
                  <a:latin typeface="Montserrat Extra-Bold"/>
                  <a:ea typeface="Montserrat Extra-Bold"/>
                  <a:cs typeface="Montserrat Extra-Bold"/>
                  <a:sym typeface="Montserrat Extra-Bold"/>
                </a:rPr>
                <a:t>PATHWAY 2026 APPEAL</a:t>
              </a:r>
            </a:p>
          </p:txBody>
        </p:sp>
        <p:sp>
          <p:nvSpPr>
            <p:cNvPr id="6" name="Freeform 6"/>
            <p:cNvSpPr/>
            <p:nvPr/>
          </p:nvSpPr>
          <p:spPr>
            <a:xfrm>
              <a:off x="774609" y="0"/>
              <a:ext cx="1446643" cy="2542025"/>
            </a:xfrm>
            <a:custGeom>
              <a:avLst/>
              <a:gdLst/>
              <a:ahLst/>
              <a:cxnLst/>
              <a:rect l="l" t="t" r="r" b="b"/>
              <a:pathLst>
                <a:path w="1446643" h="2542025">
                  <a:moveTo>
                    <a:pt x="0" y="0"/>
                  </a:moveTo>
                  <a:lnTo>
                    <a:pt x="1446644" y="0"/>
                  </a:lnTo>
                  <a:lnTo>
                    <a:pt x="1446644" y="2542025"/>
                  </a:lnTo>
                  <a:lnTo>
                    <a:pt x="0" y="2542025"/>
                  </a:lnTo>
                  <a:lnTo>
                    <a:pt x="0" y="0"/>
                  </a:lnTo>
                  <a:close/>
                </a:path>
              </a:pathLst>
            </a:custGeom>
            <a:blipFill>
              <a:blip r:embed="rId3">
                <a:extLst>
                  <a:ext uri="{96DAC541-7B7A-43D3-8B79-37D633B846F1}">
                    <asvg:svgBlip xmlns:asvg="http://schemas.microsoft.com/office/drawing/2016/SVG/main" r:embed="rId4"/>
                  </a:ext>
                </a:extLst>
              </a:blip>
              <a:stretch>
                <a:fillRect t="-79" b="-79"/>
              </a:stretch>
            </a:blipFill>
          </p:spPr>
          <p:txBody>
            <a:bodyPr/>
            <a:lstStyle/>
            <a:p>
              <a:endParaRPr lang="en-GB"/>
            </a:p>
          </p:txBody>
        </p:sp>
      </p:grpSp>
      <p:sp>
        <p:nvSpPr>
          <p:cNvPr id="7" name="AutoShape 7"/>
          <p:cNvSpPr/>
          <p:nvPr/>
        </p:nvSpPr>
        <p:spPr>
          <a:xfrm flipV="1">
            <a:off x="11218043" y="727364"/>
            <a:ext cx="4578" cy="1452385"/>
          </a:xfrm>
          <a:prstGeom prst="line">
            <a:avLst/>
          </a:prstGeom>
          <a:ln w="9525" cap="flat">
            <a:solidFill>
              <a:srgbClr val="A4A88A"/>
            </a:solidFill>
            <a:prstDash val="solid"/>
            <a:headEnd type="none" w="sm" len="sm"/>
            <a:tailEnd type="none" w="sm" len="sm"/>
          </a:ln>
        </p:spPr>
        <p:txBody>
          <a:bodyPr/>
          <a:lstStyle/>
          <a:p>
            <a:endParaRPr lang="en-GB"/>
          </a:p>
        </p:txBody>
      </p:sp>
      <p:grpSp>
        <p:nvGrpSpPr>
          <p:cNvPr id="8" name="Group 8"/>
          <p:cNvGrpSpPr/>
          <p:nvPr/>
        </p:nvGrpSpPr>
        <p:grpSpPr>
          <a:xfrm>
            <a:off x="453348" y="394107"/>
            <a:ext cx="13854258" cy="1661652"/>
            <a:chOff x="0" y="0"/>
            <a:chExt cx="5160528" cy="618943"/>
          </a:xfrm>
        </p:grpSpPr>
        <p:sp>
          <p:nvSpPr>
            <p:cNvPr id="9" name="Freeform 9"/>
            <p:cNvSpPr/>
            <p:nvPr/>
          </p:nvSpPr>
          <p:spPr>
            <a:xfrm>
              <a:off x="0" y="0"/>
              <a:ext cx="5160528" cy="618943"/>
            </a:xfrm>
            <a:custGeom>
              <a:avLst/>
              <a:gdLst/>
              <a:ahLst/>
              <a:cxnLst/>
              <a:rect l="l" t="t" r="r" b="b"/>
              <a:pathLst>
                <a:path w="5160528" h="618943">
                  <a:moveTo>
                    <a:pt x="19893" y="0"/>
                  </a:moveTo>
                  <a:lnTo>
                    <a:pt x="5140635" y="0"/>
                  </a:lnTo>
                  <a:cubicBezTo>
                    <a:pt x="5151622" y="0"/>
                    <a:pt x="5160528" y="8906"/>
                    <a:pt x="5160528" y="19893"/>
                  </a:cubicBezTo>
                  <a:lnTo>
                    <a:pt x="5160528" y="599051"/>
                  </a:lnTo>
                  <a:cubicBezTo>
                    <a:pt x="5160528" y="610037"/>
                    <a:pt x="5151622" y="618943"/>
                    <a:pt x="5140635" y="618943"/>
                  </a:cubicBezTo>
                  <a:lnTo>
                    <a:pt x="19893" y="618943"/>
                  </a:lnTo>
                  <a:cubicBezTo>
                    <a:pt x="8906" y="618943"/>
                    <a:pt x="0" y="610037"/>
                    <a:pt x="0" y="599051"/>
                  </a:cubicBezTo>
                  <a:lnTo>
                    <a:pt x="0" y="19893"/>
                  </a:lnTo>
                  <a:cubicBezTo>
                    <a:pt x="0" y="8906"/>
                    <a:pt x="8906" y="0"/>
                    <a:pt x="19893" y="0"/>
                  </a:cubicBezTo>
                  <a:close/>
                </a:path>
              </a:pathLst>
            </a:custGeom>
            <a:solidFill>
              <a:srgbClr val="9B03C3"/>
            </a:solidFill>
          </p:spPr>
          <p:txBody>
            <a:bodyPr/>
            <a:lstStyle/>
            <a:p>
              <a:endParaRPr lang="en-GB"/>
            </a:p>
          </p:txBody>
        </p:sp>
        <p:sp>
          <p:nvSpPr>
            <p:cNvPr id="10" name="TextBox 10"/>
            <p:cNvSpPr txBox="1"/>
            <p:nvPr/>
          </p:nvSpPr>
          <p:spPr>
            <a:xfrm>
              <a:off x="0" y="-28575"/>
              <a:ext cx="5160528" cy="647518"/>
            </a:xfrm>
            <a:prstGeom prst="rect">
              <a:avLst/>
            </a:prstGeom>
          </p:spPr>
          <p:txBody>
            <a:bodyPr lIns="48876" tIns="48876" rIns="48876" bIns="48876" rtlCol="0" anchor="ctr"/>
            <a:lstStyle/>
            <a:p>
              <a:pPr algn="ctr">
                <a:lnSpc>
                  <a:spcPts val="1879"/>
                </a:lnSpc>
              </a:pPr>
              <a:endParaRPr/>
            </a:p>
          </p:txBody>
        </p:sp>
      </p:grpSp>
      <p:sp>
        <p:nvSpPr>
          <p:cNvPr id="11" name="TextBox 11"/>
          <p:cNvSpPr txBox="1"/>
          <p:nvPr/>
        </p:nvSpPr>
        <p:spPr>
          <a:xfrm>
            <a:off x="9473840" y="8918783"/>
            <a:ext cx="1519820" cy="208468"/>
          </a:xfrm>
          <a:prstGeom prst="rect">
            <a:avLst/>
          </a:prstGeom>
        </p:spPr>
        <p:txBody>
          <a:bodyPr lIns="0" tIns="0" rIns="0" bIns="0" rtlCol="0" anchor="t">
            <a:spAutoFit/>
          </a:bodyPr>
          <a:lstStyle/>
          <a:p>
            <a:pPr marL="0" lvl="0" indent="0" algn="ctr">
              <a:lnSpc>
                <a:spcPts val="1741"/>
              </a:lnSpc>
              <a:spcBef>
                <a:spcPct val="0"/>
              </a:spcBef>
            </a:pPr>
            <a:endParaRPr/>
          </a:p>
        </p:txBody>
      </p:sp>
      <p:sp>
        <p:nvSpPr>
          <p:cNvPr id="12" name="Freeform 12"/>
          <p:cNvSpPr/>
          <p:nvPr/>
        </p:nvSpPr>
        <p:spPr>
          <a:xfrm>
            <a:off x="8675106" y="3149206"/>
            <a:ext cx="8980963" cy="6871176"/>
          </a:xfrm>
          <a:custGeom>
            <a:avLst/>
            <a:gdLst/>
            <a:ahLst/>
            <a:cxnLst/>
            <a:rect l="l" t="t" r="r" b="b"/>
            <a:pathLst>
              <a:path w="8980963" h="6871176">
                <a:moveTo>
                  <a:pt x="0" y="0"/>
                </a:moveTo>
                <a:lnTo>
                  <a:pt x="8980964" y="0"/>
                </a:lnTo>
                <a:lnTo>
                  <a:pt x="8980964" y="6871176"/>
                </a:lnTo>
                <a:lnTo>
                  <a:pt x="0" y="6871176"/>
                </a:lnTo>
                <a:lnTo>
                  <a:pt x="0" y="0"/>
                </a:lnTo>
                <a:close/>
              </a:path>
            </a:pathLst>
          </a:custGeom>
          <a:blipFill>
            <a:blip r:embed="rId5"/>
            <a:stretch>
              <a:fillRect t="-290" b="-290"/>
            </a:stretch>
          </a:blipFill>
        </p:spPr>
        <p:txBody>
          <a:bodyPr/>
          <a:lstStyle/>
          <a:p>
            <a:endParaRPr lang="en-GB"/>
          </a:p>
        </p:txBody>
      </p:sp>
      <p:grpSp>
        <p:nvGrpSpPr>
          <p:cNvPr id="13" name="Group 13"/>
          <p:cNvGrpSpPr/>
          <p:nvPr/>
        </p:nvGrpSpPr>
        <p:grpSpPr>
          <a:xfrm>
            <a:off x="15158013" y="3769297"/>
            <a:ext cx="396235" cy="39623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D052"/>
            </a:solidFill>
          </p:spPr>
          <p:txBody>
            <a:bodyPr/>
            <a:lstStyle/>
            <a:p>
              <a:endParaRPr lang="en-GB"/>
            </a:p>
          </p:txBody>
        </p:sp>
        <p:sp>
          <p:nvSpPr>
            <p:cNvPr id="15" name="TextBox 15"/>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16" name="Group 16"/>
          <p:cNvGrpSpPr/>
          <p:nvPr/>
        </p:nvGrpSpPr>
        <p:grpSpPr>
          <a:xfrm>
            <a:off x="16460680" y="4622453"/>
            <a:ext cx="396235" cy="396235"/>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D052"/>
            </a:solidFill>
          </p:spPr>
          <p:txBody>
            <a:bodyPr/>
            <a:lstStyle/>
            <a:p>
              <a:endParaRPr lang="en-GB"/>
            </a:p>
          </p:txBody>
        </p:sp>
        <p:sp>
          <p:nvSpPr>
            <p:cNvPr id="18" name="TextBox 18"/>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19" name="Group 19"/>
          <p:cNvGrpSpPr/>
          <p:nvPr/>
        </p:nvGrpSpPr>
        <p:grpSpPr>
          <a:xfrm>
            <a:off x="14775511" y="5470565"/>
            <a:ext cx="396235" cy="39623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627"/>
            </a:solidFill>
          </p:spPr>
          <p:txBody>
            <a:bodyPr/>
            <a:lstStyle/>
            <a:p>
              <a:endParaRPr lang="en-GB"/>
            </a:p>
          </p:txBody>
        </p:sp>
        <p:sp>
          <p:nvSpPr>
            <p:cNvPr id="21" name="TextBox 21"/>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22" name="Group 22"/>
          <p:cNvGrpSpPr/>
          <p:nvPr/>
        </p:nvGrpSpPr>
        <p:grpSpPr>
          <a:xfrm>
            <a:off x="12586039" y="6188558"/>
            <a:ext cx="396235" cy="396235"/>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627"/>
            </a:solidFill>
          </p:spPr>
          <p:txBody>
            <a:bodyPr/>
            <a:lstStyle/>
            <a:p>
              <a:endParaRPr lang="en-GB"/>
            </a:p>
          </p:txBody>
        </p:sp>
        <p:sp>
          <p:nvSpPr>
            <p:cNvPr id="24" name="TextBox 24"/>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25" name="Group 25"/>
          <p:cNvGrpSpPr/>
          <p:nvPr/>
        </p:nvGrpSpPr>
        <p:grpSpPr>
          <a:xfrm>
            <a:off x="15554248" y="7171833"/>
            <a:ext cx="396235" cy="396235"/>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D052"/>
            </a:solidFill>
          </p:spPr>
          <p:txBody>
            <a:bodyPr/>
            <a:lstStyle/>
            <a:p>
              <a:endParaRPr lang="en-GB"/>
            </a:p>
          </p:txBody>
        </p:sp>
        <p:sp>
          <p:nvSpPr>
            <p:cNvPr id="27" name="TextBox 27"/>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28" name="Group 28"/>
          <p:cNvGrpSpPr/>
          <p:nvPr/>
        </p:nvGrpSpPr>
        <p:grpSpPr>
          <a:xfrm>
            <a:off x="15950484" y="7568068"/>
            <a:ext cx="396235" cy="396235"/>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627"/>
            </a:solidFill>
          </p:spPr>
          <p:txBody>
            <a:bodyPr/>
            <a:lstStyle/>
            <a:p>
              <a:endParaRPr lang="en-GB"/>
            </a:p>
          </p:txBody>
        </p:sp>
        <p:sp>
          <p:nvSpPr>
            <p:cNvPr id="30" name="TextBox 30"/>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31" name="Group 31"/>
          <p:cNvGrpSpPr/>
          <p:nvPr/>
        </p:nvGrpSpPr>
        <p:grpSpPr>
          <a:xfrm>
            <a:off x="13779055" y="7568068"/>
            <a:ext cx="396235" cy="396235"/>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D052"/>
            </a:solidFill>
          </p:spPr>
          <p:txBody>
            <a:bodyPr/>
            <a:lstStyle/>
            <a:p>
              <a:endParaRPr lang="en-GB"/>
            </a:p>
          </p:txBody>
        </p:sp>
        <p:sp>
          <p:nvSpPr>
            <p:cNvPr id="33" name="TextBox 33"/>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34" name="Group 34"/>
          <p:cNvGrpSpPr/>
          <p:nvPr/>
        </p:nvGrpSpPr>
        <p:grpSpPr>
          <a:xfrm>
            <a:off x="16658798" y="5792323"/>
            <a:ext cx="396235" cy="39623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D052"/>
            </a:solidFill>
          </p:spPr>
          <p:txBody>
            <a:bodyPr/>
            <a:lstStyle/>
            <a:p>
              <a:endParaRPr lang="en-GB"/>
            </a:p>
          </p:txBody>
        </p:sp>
        <p:sp>
          <p:nvSpPr>
            <p:cNvPr id="36" name="TextBox 36"/>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37" name="Group 37"/>
          <p:cNvGrpSpPr/>
          <p:nvPr/>
        </p:nvGrpSpPr>
        <p:grpSpPr>
          <a:xfrm>
            <a:off x="14775511" y="7171833"/>
            <a:ext cx="396235" cy="396235"/>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627"/>
            </a:solidFill>
          </p:spPr>
          <p:txBody>
            <a:bodyPr/>
            <a:lstStyle/>
            <a:p>
              <a:endParaRPr lang="en-GB"/>
            </a:p>
          </p:txBody>
        </p:sp>
        <p:sp>
          <p:nvSpPr>
            <p:cNvPr id="39" name="TextBox 39"/>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40" name="Group 40"/>
          <p:cNvGrpSpPr/>
          <p:nvPr/>
        </p:nvGrpSpPr>
        <p:grpSpPr>
          <a:xfrm>
            <a:off x="14577393" y="4226218"/>
            <a:ext cx="396235" cy="396235"/>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D052"/>
            </a:solidFill>
          </p:spPr>
          <p:txBody>
            <a:bodyPr/>
            <a:lstStyle/>
            <a:p>
              <a:endParaRPr lang="en-GB"/>
            </a:p>
          </p:txBody>
        </p:sp>
        <p:sp>
          <p:nvSpPr>
            <p:cNvPr id="42" name="TextBox 42"/>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43" name="Group 43"/>
          <p:cNvGrpSpPr/>
          <p:nvPr/>
        </p:nvGrpSpPr>
        <p:grpSpPr>
          <a:xfrm>
            <a:off x="11433716" y="7568068"/>
            <a:ext cx="396235" cy="396235"/>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D052"/>
            </a:solidFill>
          </p:spPr>
          <p:txBody>
            <a:bodyPr/>
            <a:lstStyle/>
            <a:p>
              <a:endParaRPr lang="en-GB"/>
            </a:p>
          </p:txBody>
        </p:sp>
        <p:sp>
          <p:nvSpPr>
            <p:cNvPr id="45" name="TextBox 45"/>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46" name="Group 46"/>
          <p:cNvGrpSpPr/>
          <p:nvPr/>
        </p:nvGrpSpPr>
        <p:grpSpPr>
          <a:xfrm>
            <a:off x="13496508" y="8548905"/>
            <a:ext cx="396235" cy="396235"/>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4B36"/>
            </a:solidFill>
          </p:spPr>
          <p:txBody>
            <a:bodyPr/>
            <a:lstStyle/>
            <a:p>
              <a:endParaRPr lang="en-GB"/>
            </a:p>
          </p:txBody>
        </p:sp>
        <p:sp>
          <p:nvSpPr>
            <p:cNvPr id="48" name="TextBox 48"/>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49" name="Group 49"/>
          <p:cNvGrpSpPr/>
          <p:nvPr/>
        </p:nvGrpSpPr>
        <p:grpSpPr>
          <a:xfrm>
            <a:off x="14496352" y="7627636"/>
            <a:ext cx="396235" cy="396235"/>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4B36"/>
            </a:solidFill>
          </p:spPr>
          <p:txBody>
            <a:bodyPr/>
            <a:lstStyle/>
            <a:p>
              <a:endParaRPr lang="en-GB"/>
            </a:p>
          </p:txBody>
        </p:sp>
        <p:sp>
          <p:nvSpPr>
            <p:cNvPr id="51" name="TextBox 51"/>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52" name="Group 52"/>
          <p:cNvGrpSpPr/>
          <p:nvPr/>
        </p:nvGrpSpPr>
        <p:grpSpPr>
          <a:xfrm>
            <a:off x="8993316" y="3196831"/>
            <a:ext cx="396235" cy="396235"/>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94B36"/>
            </a:solidFill>
          </p:spPr>
          <p:txBody>
            <a:bodyPr/>
            <a:lstStyle/>
            <a:p>
              <a:endParaRPr lang="en-GB"/>
            </a:p>
          </p:txBody>
        </p:sp>
        <p:sp>
          <p:nvSpPr>
            <p:cNvPr id="54" name="TextBox 54"/>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55" name="Group 55"/>
          <p:cNvGrpSpPr/>
          <p:nvPr/>
        </p:nvGrpSpPr>
        <p:grpSpPr>
          <a:xfrm>
            <a:off x="8993316" y="4226218"/>
            <a:ext cx="396235" cy="396235"/>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D052"/>
            </a:solidFill>
          </p:spPr>
          <p:txBody>
            <a:bodyPr/>
            <a:lstStyle/>
            <a:p>
              <a:endParaRPr lang="en-GB"/>
            </a:p>
          </p:txBody>
        </p:sp>
        <p:sp>
          <p:nvSpPr>
            <p:cNvPr id="57" name="TextBox 57"/>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grpSp>
        <p:nvGrpSpPr>
          <p:cNvPr id="58" name="Group 58"/>
          <p:cNvGrpSpPr/>
          <p:nvPr/>
        </p:nvGrpSpPr>
        <p:grpSpPr>
          <a:xfrm>
            <a:off x="8993316" y="3714066"/>
            <a:ext cx="396235" cy="396235"/>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627"/>
            </a:solidFill>
          </p:spPr>
          <p:txBody>
            <a:bodyPr/>
            <a:lstStyle/>
            <a:p>
              <a:endParaRPr lang="en-GB"/>
            </a:p>
          </p:txBody>
        </p:sp>
        <p:sp>
          <p:nvSpPr>
            <p:cNvPr id="60" name="TextBox 60"/>
            <p:cNvSpPr txBox="1"/>
            <p:nvPr/>
          </p:nvSpPr>
          <p:spPr>
            <a:xfrm>
              <a:off x="76200" y="66675"/>
              <a:ext cx="660400" cy="669925"/>
            </a:xfrm>
            <a:prstGeom prst="rect">
              <a:avLst/>
            </a:prstGeom>
          </p:spPr>
          <p:txBody>
            <a:bodyPr lIns="61287" tIns="61287" rIns="61287" bIns="61287" rtlCol="0" anchor="ctr"/>
            <a:lstStyle/>
            <a:p>
              <a:pPr algn="ctr">
                <a:lnSpc>
                  <a:spcPts val="1196"/>
                </a:lnSpc>
              </a:pPr>
              <a:endParaRPr/>
            </a:p>
          </p:txBody>
        </p:sp>
      </p:grpSp>
      <p:sp>
        <p:nvSpPr>
          <p:cNvPr id="61" name="TextBox 61"/>
          <p:cNvSpPr txBox="1"/>
          <p:nvPr/>
        </p:nvSpPr>
        <p:spPr>
          <a:xfrm>
            <a:off x="11547405" y="7589536"/>
            <a:ext cx="168858" cy="315200"/>
          </a:xfrm>
          <a:prstGeom prst="rect">
            <a:avLst/>
          </a:prstGeom>
        </p:spPr>
        <p:txBody>
          <a:bodyPr lIns="0" tIns="0" rIns="0" bIns="0" rtlCol="0" anchor="t">
            <a:spAutoFit/>
          </a:bodyPr>
          <a:lstStyle/>
          <a:p>
            <a:pPr algn="ctr">
              <a:lnSpc>
                <a:spcPts val="2578"/>
              </a:lnSpc>
            </a:pPr>
            <a:r>
              <a:rPr lang="en-US" sz="1841">
                <a:solidFill>
                  <a:srgbClr val="000000"/>
                </a:solidFill>
                <a:latin typeface="Montserrat 1"/>
                <a:ea typeface="Montserrat 1"/>
                <a:cs typeface="Montserrat 1"/>
                <a:sym typeface="Montserrat 1"/>
              </a:rPr>
              <a:t>11</a:t>
            </a:r>
          </a:p>
        </p:txBody>
      </p:sp>
      <p:sp>
        <p:nvSpPr>
          <p:cNvPr id="62" name="TextBox 62"/>
          <p:cNvSpPr txBox="1"/>
          <p:nvPr/>
        </p:nvSpPr>
        <p:spPr>
          <a:xfrm>
            <a:off x="12712885" y="6210026"/>
            <a:ext cx="142543" cy="315200"/>
          </a:xfrm>
          <a:prstGeom prst="rect">
            <a:avLst/>
          </a:prstGeom>
        </p:spPr>
        <p:txBody>
          <a:bodyPr lIns="0" tIns="0" rIns="0" bIns="0" rtlCol="0" anchor="t">
            <a:spAutoFit/>
          </a:bodyPr>
          <a:lstStyle/>
          <a:p>
            <a:pPr algn="ctr">
              <a:lnSpc>
                <a:spcPts val="2578"/>
              </a:lnSpc>
            </a:pPr>
            <a:r>
              <a:rPr lang="en-US" sz="1841">
                <a:solidFill>
                  <a:srgbClr val="000000"/>
                </a:solidFill>
                <a:latin typeface="Montserrat 1"/>
                <a:ea typeface="Montserrat 1"/>
                <a:cs typeface="Montserrat 1"/>
                <a:sym typeface="Montserrat 1"/>
              </a:rPr>
              <a:t>6</a:t>
            </a:r>
          </a:p>
        </p:txBody>
      </p:sp>
      <p:sp>
        <p:nvSpPr>
          <p:cNvPr id="63" name="TextBox 63"/>
          <p:cNvSpPr txBox="1"/>
          <p:nvPr/>
        </p:nvSpPr>
        <p:spPr>
          <a:xfrm>
            <a:off x="13924238" y="7589536"/>
            <a:ext cx="149290" cy="315200"/>
          </a:xfrm>
          <a:prstGeom prst="rect">
            <a:avLst/>
          </a:prstGeom>
        </p:spPr>
        <p:txBody>
          <a:bodyPr lIns="0" tIns="0" rIns="0" bIns="0" rtlCol="0" anchor="t">
            <a:spAutoFit/>
          </a:bodyPr>
          <a:lstStyle/>
          <a:p>
            <a:pPr algn="ctr">
              <a:lnSpc>
                <a:spcPts val="2578"/>
              </a:lnSpc>
            </a:pPr>
            <a:r>
              <a:rPr lang="en-US" sz="1841">
                <a:solidFill>
                  <a:srgbClr val="000000"/>
                </a:solidFill>
                <a:latin typeface="Montserrat 1"/>
                <a:ea typeface="Montserrat 1"/>
                <a:cs typeface="Montserrat 1"/>
                <a:sym typeface="Montserrat 1"/>
              </a:rPr>
              <a:t>8</a:t>
            </a:r>
          </a:p>
        </p:txBody>
      </p:sp>
      <p:sp>
        <p:nvSpPr>
          <p:cNvPr id="64" name="TextBox 64"/>
          <p:cNvSpPr txBox="1"/>
          <p:nvPr/>
        </p:nvSpPr>
        <p:spPr>
          <a:xfrm>
            <a:off x="14907671" y="7193301"/>
            <a:ext cx="131915" cy="315200"/>
          </a:xfrm>
          <a:prstGeom prst="rect">
            <a:avLst/>
          </a:prstGeom>
        </p:spPr>
        <p:txBody>
          <a:bodyPr lIns="0" tIns="0" rIns="0" bIns="0" rtlCol="0" anchor="t">
            <a:spAutoFit/>
          </a:bodyPr>
          <a:lstStyle/>
          <a:p>
            <a:pPr algn="ctr">
              <a:lnSpc>
                <a:spcPts val="2578"/>
              </a:lnSpc>
            </a:pPr>
            <a:r>
              <a:rPr lang="en-US" sz="1841">
                <a:solidFill>
                  <a:srgbClr val="000000"/>
                </a:solidFill>
                <a:latin typeface="Montserrat 1"/>
                <a:ea typeface="Montserrat 1"/>
                <a:cs typeface="Montserrat 1"/>
                <a:sym typeface="Montserrat 1"/>
              </a:rPr>
              <a:t>3</a:t>
            </a:r>
          </a:p>
        </p:txBody>
      </p:sp>
      <p:sp>
        <p:nvSpPr>
          <p:cNvPr id="65" name="TextBox 65"/>
          <p:cNvSpPr txBox="1"/>
          <p:nvPr/>
        </p:nvSpPr>
        <p:spPr>
          <a:xfrm>
            <a:off x="15710109" y="7193301"/>
            <a:ext cx="84513" cy="315200"/>
          </a:xfrm>
          <a:prstGeom prst="rect">
            <a:avLst/>
          </a:prstGeom>
        </p:spPr>
        <p:txBody>
          <a:bodyPr lIns="0" tIns="0" rIns="0" bIns="0" rtlCol="0" anchor="t">
            <a:spAutoFit/>
          </a:bodyPr>
          <a:lstStyle/>
          <a:p>
            <a:pPr algn="ctr">
              <a:lnSpc>
                <a:spcPts val="2578"/>
              </a:lnSpc>
            </a:pPr>
            <a:r>
              <a:rPr lang="en-US" sz="1841">
                <a:solidFill>
                  <a:srgbClr val="000000"/>
                </a:solidFill>
                <a:latin typeface="Montserrat 1"/>
                <a:ea typeface="Montserrat 1"/>
                <a:cs typeface="Montserrat 1"/>
                <a:sym typeface="Montserrat 1"/>
              </a:rPr>
              <a:t>1</a:t>
            </a:r>
          </a:p>
        </p:txBody>
      </p:sp>
      <p:sp>
        <p:nvSpPr>
          <p:cNvPr id="66" name="TextBox 66"/>
          <p:cNvSpPr txBox="1"/>
          <p:nvPr/>
        </p:nvSpPr>
        <p:spPr>
          <a:xfrm>
            <a:off x="16079692" y="7576691"/>
            <a:ext cx="137819" cy="315200"/>
          </a:xfrm>
          <a:prstGeom prst="rect">
            <a:avLst/>
          </a:prstGeom>
        </p:spPr>
        <p:txBody>
          <a:bodyPr lIns="0" tIns="0" rIns="0" bIns="0" rtlCol="0" anchor="t">
            <a:spAutoFit/>
          </a:bodyPr>
          <a:lstStyle/>
          <a:p>
            <a:pPr algn="ctr">
              <a:lnSpc>
                <a:spcPts val="2578"/>
              </a:lnSpc>
            </a:pPr>
            <a:r>
              <a:rPr lang="en-US" sz="1841">
                <a:solidFill>
                  <a:srgbClr val="000000"/>
                </a:solidFill>
                <a:latin typeface="Montserrat 1"/>
                <a:ea typeface="Montserrat 1"/>
                <a:cs typeface="Montserrat 1"/>
                <a:sym typeface="Montserrat 1"/>
              </a:rPr>
              <a:t>7</a:t>
            </a:r>
          </a:p>
        </p:txBody>
      </p:sp>
      <p:sp>
        <p:nvSpPr>
          <p:cNvPr id="67" name="TextBox 67"/>
          <p:cNvSpPr txBox="1"/>
          <p:nvPr/>
        </p:nvSpPr>
        <p:spPr>
          <a:xfrm>
            <a:off x="16737231" y="5813791"/>
            <a:ext cx="239370" cy="315200"/>
          </a:xfrm>
          <a:prstGeom prst="rect">
            <a:avLst/>
          </a:prstGeom>
        </p:spPr>
        <p:txBody>
          <a:bodyPr lIns="0" tIns="0" rIns="0" bIns="0" rtlCol="0" anchor="t">
            <a:spAutoFit/>
          </a:bodyPr>
          <a:lstStyle/>
          <a:p>
            <a:pPr algn="ctr">
              <a:lnSpc>
                <a:spcPts val="2578"/>
              </a:lnSpc>
            </a:pPr>
            <a:r>
              <a:rPr lang="en-US" sz="1841">
                <a:solidFill>
                  <a:srgbClr val="000000"/>
                </a:solidFill>
                <a:latin typeface="Montserrat 1"/>
                <a:ea typeface="Montserrat 1"/>
                <a:cs typeface="Montserrat 1"/>
                <a:sym typeface="Montserrat 1"/>
              </a:rPr>
              <a:t>10</a:t>
            </a:r>
          </a:p>
        </p:txBody>
      </p:sp>
      <p:sp>
        <p:nvSpPr>
          <p:cNvPr id="68" name="TextBox 68"/>
          <p:cNvSpPr txBox="1"/>
          <p:nvPr/>
        </p:nvSpPr>
        <p:spPr>
          <a:xfrm>
            <a:off x="14899659" y="5492033"/>
            <a:ext cx="142543" cy="315200"/>
          </a:xfrm>
          <a:prstGeom prst="rect">
            <a:avLst/>
          </a:prstGeom>
        </p:spPr>
        <p:txBody>
          <a:bodyPr lIns="0" tIns="0" rIns="0" bIns="0" rtlCol="0" anchor="t">
            <a:spAutoFit/>
          </a:bodyPr>
          <a:lstStyle/>
          <a:p>
            <a:pPr algn="ctr">
              <a:lnSpc>
                <a:spcPts val="2578"/>
              </a:lnSpc>
            </a:pPr>
            <a:r>
              <a:rPr lang="en-US" sz="1841">
                <a:solidFill>
                  <a:srgbClr val="000000"/>
                </a:solidFill>
                <a:latin typeface="Montserrat 1"/>
                <a:ea typeface="Montserrat 1"/>
                <a:cs typeface="Montserrat 1"/>
                <a:sym typeface="Montserrat 1"/>
              </a:rPr>
              <a:t>9</a:t>
            </a:r>
          </a:p>
        </p:txBody>
      </p:sp>
      <p:sp>
        <p:nvSpPr>
          <p:cNvPr id="69" name="TextBox 69"/>
          <p:cNvSpPr txBox="1"/>
          <p:nvPr/>
        </p:nvSpPr>
        <p:spPr>
          <a:xfrm>
            <a:off x="16592335" y="4643921"/>
            <a:ext cx="132927" cy="315200"/>
          </a:xfrm>
          <a:prstGeom prst="rect">
            <a:avLst/>
          </a:prstGeom>
        </p:spPr>
        <p:txBody>
          <a:bodyPr lIns="0" tIns="0" rIns="0" bIns="0" rtlCol="0" anchor="t">
            <a:spAutoFit/>
          </a:bodyPr>
          <a:lstStyle/>
          <a:p>
            <a:pPr algn="ctr">
              <a:lnSpc>
                <a:spcPts val="2578"/>
              </a:lnSpc>
            </a:pPr>
            <a:r>
              <a:rPr lang="en-US" sz="1841">
                <a:solidFill>
                  <a:srgbClr val="000000"/>
                </a:solidFill>
                <a:latin typeface="Montserrat 1"/>
                <a:ea typeface="Montserrat 1"/>
                <a:cs typeface="Montserrat 1"/>
                <a:sym typeface="Montserrat 1"/>
              </a:rPr>
              <a:t>2</a:t>
            </a:r>
          </a:p>
        </p:txBody>
      </p:sp>
      <p:sp>
        <p:nvSpPr>
          <p:cNvPr id="70" name="TextBox 70"/>
          <p:cNvSpPr txBox="1"/>
          <p:nvPr/>
        </p:nvSpPr>
        <p:spPr>
          <a:xfrm>
            <a:off x="14709301" y="4247685"/>
            <a:ext cx="132421" cy="315200"/>
          </a:xfrm>
          <a:prstGeom prst="rect">
            <a:avLst/>
          </a:prstGeom>
        </p:spPr>
        <p:txBody>
          <a:bodyPr lIns="0" tIns="0" rIns="0" bIns="0" rtlCol="0" anchor="t">
            <a:spAutoFit/>
          </a:bodyPr>
          <a:lstStyle/>
          <a:p>
            <a:pPr algn="ctr">
              <a:lnSpc>
                <a:spcPts val="2578"/>
              </a:lnSpc>
            </a:pPr>
            <a:r>
              <a:rPr lang="en-US" sz="1841">
                <a:solidFill>
                  <a:srgbClr val="000000"/>
                </a:solidFill>
                <a:latin typeface="Montserrat 1"/>
                <a:ea typeface="Montserrat 1"/>
                <a:cs typeface="Montserrat 1"/>
                <a:sym typeface="Montserrat 1"/>
              </a:rPr>
              <a:t>5</a:t>
            </a:r>
          </a:p>
        </p:txBody>
      </p:sp>
      <p:sp>
        <p:nvSpPr>
          <p:cNvPr id="71" name="TextBox 71"/>
          <p:cNvSpPr txBox="1"/>
          <p:nvPr/>
        </p:nvSpPr>
        <p:spPr>
          <a:xfrm>
            <a:off x="15278787" y="3795102"/>
            <a:ext cx="154688" cy="315200"/>
          </a:xfrm>
          <a:prstGeom prst="rect">
            <a:avLst/>
          </a:prstGeom>
        </p:spPr>
        <p:txBody>
          <a:bodyPr lIns="0" tIns="0" rIns="0" bIns="0" rtlCol="0" anchor="t">
            <a:spAutoFit/>
          </a:bodyPr>
          <a:lstStyle/>
          <a:p>
            <a:pPr algn="ctr">
              <a:lnSpc>
                <a:spcPts val="2578"/>
              </a:lnSpc>
            </a:pPr>
            <a:r>
              <a:rPr lang="en-US" sz="1841">
                <a:solidFill>
                  <a:srgbClr val="000000"/>
                </a:solidFill>
                <a:latin typeface="Montserrat 1"/>
                <a:ea typeface="Montserrat 1"/>
                <a:cs typeface="Montserrat 1"/>
                <a:sym typeface="Montserrat 1"/>
              </a:rPr>
              <a:t>4</a:t>
            </a:r>
          </a:p>
        </p:txBody>
      </p:sp>
      <p:sp>
        <p:nvSpPr>
          <p:cNvPr id="72" name="TextBox 72"/>
          <p:cNvSpPr txBox="1"/>
          <p:nvPr/>
        </p:nvSpPr>
        <p:spPr>
          <a:xfrm>
            <a:off x="13586412" y="8535295"/>
            <a:ext cx="216429" cy="315200"/>
          </a:xfrm>
          <a:prstGeom prst="rect">
            <a:avLst/>
          </a:prstGeom>
        </p:spPr>
        <p:txBody>
          <a:bodyPr lIns="0" tIns="0" rIns="0" bIns="0" rtlCol="0" anchor="t">
            <a:spAutoFit/>
          </a:bodyPr>
          <a:lstStyle/>
          <a:p>
            <a:pPr algn="ctr">
              <a:lnSpc>
                <a:spcPts val="2578"/>
              </a:lnSpc>
            </a:pPr>
            <a:r>
              <a:rPr lang="en-US" sz="1841">
                <a:solidFill>
                  <a:srgbClr val="000000"/>
                </a:solidFill>
                <a:latin typeface="Montserrat 1"/>
                <a:ea typeface="Montserrat 1"/>
                <a:cs typeface="Montserrat 1"/>
                <a:sym typeface="Montserrat 1"/>
              </a:rPr>
              <a:t>13</a:t>
            </a:r>
          </a:p>
        </p:txBody>
      </p:sp>
      <p:sp>
        <p:nvSpPr>
          <p:cNvPr id="73" name="TextBox 73"/>
          <p:cNvSpPr txBox="1"/>
          <p:nvPr/>
        </p:nvSpPr>
        <p:spPr>
          <a:xfrm>
            <a:off x="14508353" y="7654482"/>
            <a:ext cx="350647" cy="308418"/>
          </a:xfrm>
          <a:prstGeom prst="rect">
            <a:avLst/>
          </a:prstGeom>
        </p:spPr>
        <p:txBody>
          <a:bodyPr wrap="square" lIns="0" tIns="0" rIns="0" bIns="0" rtlCol="0" anchor="t">
            <a:spAutoFit/>
          </a:bodyPr>
          <a:lstStyle/>
          <a:p>
            <a:pPr algn="ctr">
              <a:lnSpc>
                <a:spcPts val="2578"/>
              </a:lnSpc>
            </a:pPr>
            <a:r>
              <a:rPr lang="en-US" sz="1841" dirty="0">
                <a:solidFill>
                  <a:srgbClr val="000000"/>
                </a:solidFill>
                <a:latin typeface="Montserrat 1"/>
                <a:ea typeface="Montserrat 1"/>
                <a:cs typeface="Montserrat 1"/>
                <a:sym typeface="Montserrat 1"/>
              </a:rPr>
              <a:t>12</a:t>
            </a:r>
          </a:p>
        </p:txBody>
      </p:sp>
      <p:sp>
        <p:nvSpPr>
          <p:cNvPr id="74" name="TextBox 74"/>
          <p:cNvSpPr txBox="1"/>
          <p:nvPr/>
        </p:nvSpPr>
        <p:spPr>
          <a:xfrm>
            <a:off x="9371532" y="3092056"/>
            <a:ext cx="3610743" cy="570625"/>
          </a:xfrm>
          <a:prstGeom prst="rect">
            <a:avLst/>
          </a:prstGeom>
        </p:spPr>
        <p:txBody>
          <a:bodyPr lIns="0" tIns="0" rIns="0" bIns="0" rtlCol="0" anchor="t">
            <a:spAutoFit/>
          </a:bodyPr>
          <a:lstStyle/>
          <a:p>
            <a:pPr algn="ctr">
              <a:lnSpc>
                <a:spcPts val="4847"/>
              </a:lnSpc>
            </a:pPr>
            <a:r>
              <a:rPr lang="en-US" sz="3462">
                <a:solidFill>
                  <a:srgbClr val="000000"/>
                </a:solidFill>
                <a:latin typeface="Canva Sans"/>
                <a:ea typeface="Canva Sans"/>
                <a:cs typeface="Canva Sans"/>
                <a:sym typeface="Canva Sans"/>
              </a:rPr>
              <a:t>In development</a:t>
            </a:r>
          </a:p>
        </p:txBody>
      </p:sp>
      <p:sp>
        <p:nvSpPr>
          <p:cNvPr id="75" name="TextBox 75"/>
          <p:cNvSpPr txBox="1"/>
          <p:nvPr/>
        </p:nvSpPr>
        <p:spPr>
          <a:xfrm>
            <a:off x="9473840" y="4098949"/>
            <a:ext cx="2404592" cy="570625"/>
          </a:xfrm>
          <a:prstGeom prst="rect">
            <a:avLst/>
          </a:prstGeom>
        </p:spPr>
        <p:txBody>
          <a:bodyPr lIns="0" tIns="0" rIns="0" bIns="0" rtlCol="0" anchor="t">
            <a:spAutoFit/>
          </a:bodyPr>
          <a:lstStyle/>
          <a:p>
            <a:pPr algn="l">
              <a:lnSpc>
                <a:spcPts val="4847"/>
              </a:lnSpc>
            </a:pPr>
            <a:r>
              <a:rPr lang="en-US" sz="3462">
                <a:solidFill>
                  <a:srgbClr val="000000"/>
                </a:solidFill>
                <a:latin typeface="Canva Sans"/>
                <a:ea typeface="Canva Sans"/>
                <a:cs typeface="Canva Sans"/>
                <a:sym typeface="Canva Sans"/>
              </a:rPr>
              <a:t>Post-2023</a:t>
            </a:r>
          </a:p>
        </p:txBody>
      </p:sp>
      <p:sp>
        <p:nvSpPr>
          <p:cNvPr id="76" name="TextBox 76"/>
          <p:cNvSpPr txBox="1"/>
          <p:nvPr/>
        </p:nvSpPr>
        <p:spPr>
          <a:xfrm>
            <a:off x="9473840" y="3585474"/>
            <a:ext cx="3513179" cy="570625"/>
          </a:xfrm>
          <a:prstGeom prst="rect">
            <a:avLst/>
          </a:prstGeom>
        </p:spPr>
        <p:txBody>
          <a:bodyPr lIns="0" tIns="0" rIns="0" bIns="0" rtlCol="0" anchor="t">
            <a:spAutoFit/>
          </a:bodyPr>
          <a:lstStyle/>
          <a:p>
            <a:pPr algn="l">
              <a:lnSpc>
                <a:spcPts val="4847"/>
              </a:lnSpc>
            </a:pPr>
            <a:r>
              <a:rPr lang="en-US" sz="3462">
                <a:solidFill>
                  <a:srgbClr val="000000"/>
                </a:solidFill>
                <a:latin typeface="Canva Sans"/>
                <a:ea typeface="Canva Sans"/>
                <a:cs typeface="Canva Sans"/>
                <a:sym typeface="Canva Sans"/>
              </a:rPr>
              <a:t>Pre-2023</a:t>
            </a:r>
          </a:p>
        </p:txBody>
      </p:sp>
      <p:grpSp>
        <p:nvGrpSpPr>
          <p:cNvPr id="77" name="Group 77"/>
          <p:cNvGrpSpPr/>
          <p:nvPr/>
        </p:nvGrpSpPr>
        <p:grpSpPr>
          <a:xfrm>
            <a:off x="12299995" y="9500685"/>
            <a:ext cx="5499302" cy="593380"/>
            <a:chOff x="0" y="0"/>
            <a:chExt cx="2055128" cy="221750"/>
          </a:xfrm>
        </p:grpSpPr>
        <p:sp>
          <p:nvSpPr>
            <p:cNvPr id="78" name="Freeform 78"/>
            <p:cNvSpPr/>
            <p:nvPr/>
          </p:nvSpPr>
          <p:spPr>
            <a:xfrm>
              <a:off x="0" y="0"/>
              <a:ext cx="2055128" cy="221750"/>
            </a:xfrm>
            <a:custGeom>
              <a:avLst/>
              <a:gdLst/>
              <a:ahLst/>
              <a:cxnLst/>
              <a:rect l="l" t="t" r="r" b="b"/>
              <a:pathLst>
                <a:path w="2055128" h="221750">
                  <a:moveTo>
                    <a:pt x="0" y="0"/>
                  </a:moveTo>
                  <a:lnTo>
                    <a:pt x="2055128" y="0"/>
                  </a:lnTo>
                  <a:lnTo>
                    <a:pt x="2055128" y="221750"/>
                  </a:lnTo>
                  <a:lnTo>
                    <a:pt x="0" y="221750"/>
                  </a:lnTo>
                  <a:close/>
                </a:path>
              </a:pathLst>
            </a:custGeom>
            <a:solidFill>
              <a:srgbClr val="A9C4EA"/>
            </a:solidFill>
            <a:ln w="38100" cap="sq">
              <a:solidFill>
                <a:srgbClr val="000000"/>
              </a:solidFill>
              <a:prstDash val="solid"/>
              <a:miter/>
            </a:ln>
          </p:spPr>
          <p:txBody>
            <a:bodyPr/>
            <a:lstStyle/>
            <a:p>
              <a:endParaRPr lang="en-GB"/>
            </a:p>
          </p:txBody>
        </p:sp>
        <p:sp>
          <p:nvSpPr>
            <p:cNvPr id="79" name="TextBox 79"/>
            <p:cNvSpPr txBox="1"/>
            <p:nvPr/>
          </p:nvSpPr>
          <p:spPr>
            <a:xfrm>
              <a:off x="0" y="-28575"/>
              <a:ext cx="2055128" cy="250325"/>
            </a:xfrm>
            <a:prstGeom prst="rect">
              <a:avLst/>
            </a:prstGeom>
          </p:spPr>
          <p:txBody>
            <a:bodyPr lIns="69124" tIns="69124" rIns="69124" bIns="69124" rtlCol="0" anchor="ctr"/>
            <a:lstStyle/>
            <a:p>
              <a:pPr algn="ctr">
                <a:lnSpc>
                  <a:spcPts val="1879"/>
                </a:lnSpc>
              </a:pPr>
              <a:endParaRPr/>
            </a:p>
          </p:txBody>
        </p:sp>
      </p:grpSp>
      <p:grpSp>
        <p:nvGrpSpPr>
          <p:cNvPr id="80" name="Group 80"/>
          <p:cNvGrpSpPr/>
          <p:nvPr/>
        </p:nvGrpSpPr>
        <p:grpSpPr>
          <a:xfrm>
            <a:off x="453348" y="3057967"/>
            <a:ext cx="8028620" cy="6997794"/>
            <a:chOff x="0" y="0"/>
            <a:chExt cx="2990555" cy="2606586"/>
          </a:xfrm>
        </p:grpSpPr>
        <p:sp>
          <p:nvSpPr>
            <p:cNvPr id="81" name="Freeform 81"/>
            <p:cNvSpPr/>
            <p:nvPr/>
          </p:nvSpPr>
          <p:spPr>
            <a:xfrm>
              <a:off x="0" y="0"/>
              <a:ext cx="2990555" cy="2606586"/>
            </a:xfrm>
            <a:custGeom>
              <a:avLst/>
              <a:gdLst/>
              <a:ahLst/>
              <a:cxnLst/>
              <a:rect l="l" t="t" r="r" b="b"/>
              <a:pathLst>
                <a:path w="2990555" h="2606586">
                  <a:moveTo>
                    <a:pt x="34327" y="0"/>
                  </a:moveTo>
                  <a:lnTo>
                    <a:pt x="2956227" y="0"/>
                  </a:lnTo>
                  <a:cubicBezTo>
                    <a:pt x="2965332" y="0"/>
                    <a:pt x="2974063" y="3617"/>
                    <a:pt x="2980500" y="10054"/>
                  </a:cubicBezTo>
                  <a:cubicBezTo>
                    <a:pt x="2986938" y="16492"/>
                    <a:pt x="2990555" y="25223"/>
                    <a:pt x="2990555" y="34327"/>
                  </a:cubicBezTo>
                  <a:lnTo>
                    <a:pt x="2990555" y="2572259"/>
                  </a:lnTo>
                  <a:cubicBezTo>
                    <a:pt x="2990555" y="2591217"/>
                    <a:pt x="2975186" y="2606586"/>
                    <a:pt x="2956227" y="2606586"/>
                  </a:cubicBezTo>
                  <a:lnTo>
                    <a:pt x="34327" y="2606586"/>
                  </a:lnTo>
                  <a:cubicBezTo>
                    <a:pt x="15369" y="2606586"/>
                    <a:pt x="0" y="2591217"/>
                    <a:pt x="0" y="2572259"/>
                  </a:cubicBezTo>
                  <a:lnTo>
                    <a:pt x="0" y="34327"/>
                  </a:lnTo>
                  <a:cubicBezTo>
                    <a:pt x="0" y="15369"/>
                    <a:pt x="15369" y="0"/>
                    <a:pt x="34327" y="0"/>
                  </a:cubicBezTo>
                  <a:close/>
                </a:path>
              </a:pathLst>
            </a:custGeom>
            <a:solidFill>
              <a:srgbClr val="91C140"/>
            </a:solidFill>
          </p:spPr>
          <p:txBody>
            <a:bodyPr/>
            <a:lstStyle/>
            <a:p>
              <a:endParaRPr lang="en-GB"/>
            </a:p>
          </p:txBody>
        </p:sp>
        <p:sp>
          <p:nvSpPr>
            <p:cNvPr id="82" name="TextBox 82"/>
            <p:cNvSpPr txBox="1"/>
            <p:nvPr/>
          </p:nvSpPr>
          <p:spPr>
            <a:xfrm>
              <a:off x="0" y="-66675"/>
              <a:ext cx="2990555" cy="2673261"/>
            </a:xfrm>
            <a:prstGeom prst="rect">
              <a:avLst/>
            </a:prstGeom>
          </p:spPr>
          <p:txBody>
            <a:bodyPr lIns="48876" tIns="48876" rIns="48876" bIns="48876" rtlCol="0" anchor="ctr"/>
            <a:lstStyle/>
            <a:p>
              <a:pPr marL="698428" lvl="1" indent="-349214" algn="l">
                <a:lnSpc>
                  <a:spcPts val="4528"/>
                </a:lnSpc>
                <a:buFont typeface="Arial"/>
                <a:buChar char="•"/>
              </a:pPr>
              <a:r>
                <a:rPr lang="en-US" sz="3234" b="1">
                  <a:solidFill>
                    <a:srgbClr val="000000"/>
                  </a:solidFill>
                  <a:latin typeface="Canva Sans Bold"/>
                  <a:ea typeface="Canva Sans Bold"/>
                  <a:cs typeface="Canva Sans Bold"/>
                  <a:sym typeface="Canva Sans Bold"/>
                </a:rPr>
                <a:t>5 clubs expanded to 13</a:t>
              </a:r>
            </a:p>
            <a:p>
              <a:pPr marL="698428" lvl="1" indent="-349214" algn="l">
                <a:lnSpc>
                  <a:spcPts val="4528"/>
                </a:lnSpc>
                <a:buFont typeface="Arial"/>
                <a:buChar char="•"/>
              </a:pPr>
              <a:r>
                <a:rPr lang="en-US" sz="3234" b="1">
                  <a:solidFill>
                    <a:srgbClr val="000000"/>
                  </a:solidFill>
                  <a:latin typeface="Canva Sans Bold"/>
                  <a:ea typeface="Canva Sans Bold"/>
                  <a:cs typeface="Canva Sans Bold"/>
                  <a:sym typeface="Canva Sans Bold"/>
                </a:rPr>
                <a:t>Christmas Experience expanded from 3 to 5+ venues (2000+ children in 2025)</a:t>
              </a:r>
            </a:p>
            <a:p>
              <a:pPr marL="698428" lvl="1" indent="-349214" algn="l">
                <a:lnSpc>
                  <a:spcPts val="4528"/>
                </a:lnSpc>
                <a:buFont typeface="Arial"/>
                <a:buChar char="•"/>
              </a:pPr>
              <a:r>
                <a:rPr lang="en-US" sz="3234" b="1">
                  <a:solidFill>
                    <a:srgbClr val="000000"/>
                  </a:solidFill>
                  <a:latin typeface="Canva Sans Bold"/>
                  <a:ea typeface="Canva Sans Bold"/>
                  <a:cs typeface="Canva Sans Bold"/>
                  <a:sym typeface="Canva Sans Bold"/>
                </a:rPr>
                <a:t>Easter Experience started &amp; expanded</a:t>
              </a:r>
            </a:p>
            <a:p>
              <a:pPr marL="698428" lvl="1" indent="-349214" algn="l">
                <a:lnSpc>
                  <a:spcPts val="4528"/>
                </a:lnSpc>
                <a:buFont typeface="Arial"/>
                <a:buChar char="•"/>
              </a:pPr>
              <a:r>
                <a:rPr lang="en-US" sz="3234" b="1">
                  <a:solidFill>
                    <a:srgbClr val="000000"/>
                  </a:solidFill>
                  <a:latin typeface="Canva Sans Bold"/>
                  <a:ea typeface="Canva Sans Bold"/>
                  <a:cs typeface="Canva Sans Bold"/>
                  <a:sym typeface="Canva Sans Bold"/>
                </a:rPr>
                <a:t>Church holiday clubs, Light Parties, Fun Days &amp; Church retreats</a:t>
              </a:r>
            </a:p>
            <a:p>
              <a:pPr marL="698428" lvl="1" indent="-349214" algn="l">
                <a:lnSpc>
                  <a:spcPts val="4528"/>
                </a:lnSpc>
                <a:buFont typeface="Arial"/>
                <a:buChar char="•"/>
              </a:pPr>
              <a:r>
                <a:rPr lang="en-US" sz="3234" b="1">
                  <a:solidFill>
                    <a:srgbClr val="000000"/>
                  </a:solidFill>
                  <a:latin typeface="Canva Sans Bold"/>
                  <a:ea typeface="Canva Sans Bold"/>
                  <a:cs typeface="Canva Sans Bold"/>
                  <a:sym typeface="Canva Sans Bold"/>
                </a:rPr>
                <a:t>New prop hire facility</a:t>
              </a:r>
            </a:p>
            <a:p>
              <a:pPr marL="698428" lvl="1" indent="-349214" algn="l">
                <a:lnSpc>
                  <a:spcPts val="4528"/>
                </a:lnSpc>
                <a:buFont typeface="Arial"/>
                <a:buChar char="•"/>
              </a:pPr>
              <a:r>
                <a:rPr lang="en-US" sz="3234" b="1">
                  <a:solidFill>
                    <a:srgbClr val="000000"/>
                  </a:solidFill>
                  <a:latin typeface="Canva Sans Bold"/>
                  <a:ea typeface="Canva Sans Bold"/>
                  <a:cs typeface="Canva Sans Bold"/>
                  <a:sym typeface="Canva Sans Bold"/>
                </a:rPr>
                <a:t>New schools receiving workshops &amp; assemblies</a:t>
              </a:r>
            </a:p>
            <a:p>
              <a:pPr marL="698428" lvl="1" indent="-349214" algn="l">
                <a:lnSpc>
                  <a:spcPts val="4528"/>
                </a:lnSpc>
                <a:buFont typeface="Arial"/>
                <a:buChar char="•"/>
              </a:pPr>
              <a:r>
                <a:rPr lang="en-US" sz="3234" b="1">
                  <a:solidFill>
                    <a:srgbClr val="000000"/>
                  </a:solidFill>
                  <a:latin typeface="Canva Sans Bold"/>
                  <a:ea typeface="Canva Sans Bold"/>
                  <a:cs typeface="Canva Sans Bold"/>
                  <a:sym typeface="Canva Sans Bold"/>
                </a:rPr>
                <a:t>10k+ children hearing assemblies</a:t>
              </a:r>
            </a:p>
          </p:txBody>
        </p:sp>
      </p:grpSp>
      <p:grpSp>
        <p:nvGrpSpPr>
          <p:cNvPr id="83" name="Group 83"/>
          <p:cNvGrpSpPr/>
          <p:nvPr/>
        </p:nvGrpSpPr>
        <p:grpSpPr>
          <a:xfrm>
            <a:off x="453348" y="2127880"/>
            <a:ext cx="13854258" cy="830826"/>
            <a:chOff x="0" y="0"/>
            <a:chExt cx="5160528" cy="309472"/>
          </a:xfrm>
        </p:grpSpPr>
        <p:sp>
          <p:nvSpPr>
            <p:cNvPr id="84" name="Freeform 84"/>
            <p:cNvSpPr/>
            <p:nvPr/>
          </p:nvSpPr>
          <p:spPr>
            <a:xfrm>
              <a:off x="0" y="0"/>
              <a:ext cx="5160528" cy="309472"/>
            </a:xfrm>
            <a:custGeom>
              <a:avLst/>
              <a:gdLst/>
              <a:ahLst/>
              <a:cxnLst/>
              <a:rect l="l" t="t" r="r" b="b"/>
              <a:pathLst>
                <a:path w="5160528" h="309472">
                  <a:moveTo>
                    <a:pt x="19893" y="0"/>
                  </a:moveTo>
                  <a:lnTo>
                    <a:pt x="5140635" y="0"/>
                  </a:lnTo>
                  <a:cubicBezTo>
                    <a:pt x="5151622" y="0"/>
                    <a:pt x="5160528" y="8906"/>
                    <a:pt x="5160528" y="19893"/>
                  </a:cubicBezTo>
                  <a:lnTo>
                    <a:pt x="5160528" y="289579"/>
                  </a:lnTo>
                  <a:cubicBezTo>
                    <a:pt x="5160528" y="300565"/>
                    <a:pt x="5151622" y="309472"/>
                    <a:pt x="5140635" y="309472"/>
                  </a:cubicBezTo>
                  <a:lnTo>
                    <a:pt x="19893" y="309472"/>
                  </a:lnTo>
                  <a:cubicBezTo>
                    <a:pt x="8906" y="309472"/>
                    <a:pt x="0" y="300565"/>
                    <a:pt x="0" y="289579"/>
                  </a:cubicBezTo>
                  <a:lnTo>
                    <a:pt x="0" y="19893"/>
                  </a:lnTo>
                  <a:cubicBezTo>
                    <a:pt x="0" y="8906"/>
                    <a:pt x="8906" y="0"/>
                    <a:pt x="19893" y="0"/>
                  </a:cubicBezTo>
                  <a:close/>
                </a:path>
              </a:pathLst>
            </a:custGeom>
            <a:solidFill>
              <a:srgbClr val="6CE5E8"/>
            </a:solidFill>
          </p:spPr>
          <p:txBody>
            <a:bodyPr/>
            <a:lstStyle/>
            <a:p>
              <a:endParaRPr lang="en-GB"/>
            </a:p>
          </p:txBody>
        </p:sp>
        <p:sp>
          <p:nvSpPr>
            <p:cNvPr id="85" name="TextBox 85"/>
            <p:cNvSpPr txBox="1"/>
            <p:nvPr/>
          </p:nvSpPr>
          <p:spPr>
            <a:xfrm>
              <a:off x="0" y="-28575"/>
              <a:ext cx="5160528" cy="338047"/>
            </a:xfrm>
            <a:prstGeom prst="rect">
              <a:avLst/>
            </a:prstGeom>
          </p:spPr>
          <p:txBody>
            <a:bodyPr lIns="48876" tIns="48876" rIns="48876" bIns="48876" rtlCol="0" anchor="ctr"/>
            <a:lstStyle/>
            <a:p>
              <a:pPr algn="ctr">
                <a:lnSpc>
                  <a:spcPts val="1879"/>
                </a:lnSpc>
              </a:pPr>
              <a:endParaRPr/>
            </a:p>
          </p:txBody>
        </p:sp>
      </p:grpSp>
      <p:sp>
        <p:nvSpPr>
          <p:cNvPr id="86" name="TextBox 86"/>
          <p:cNvSpPr txBox="1"/>
          <p:nvPr/>
        </p:nvSpPr>
        <p:spPr>
          <a:xfrm>
            <a:off x="6235288" y="960941"/>
            <a:ext cx="4879637" cy="166838"/>
          </a:xfrm>
          <a:prstGeom prst="rect">
            <a:avLst/>
          </a:prstGeom>
        </p:spPr>
        <p:txBody>
          <a:bodyPr lIns="0" tIns="0" rIns="0" bIns="0" rtlCol="0" anchor="t">
            <a:spAutoFit/>
          </a:bodyPr>
          <a:lstStyle/>
          <a:p>
            <a:pPr algn="just">
              <a:lnSpc>
                <a:spcPts val="1386"/>
              </a:lnSpc>
              <a:spcBef>
                <a:spcPct val="0"/>
              </a:spcBef>
            </a:pPr>
            <a:r>
              <a:rPr lang="en-US" sz="990">
                <a:solidFill>
                  <a:srgbClr val="FFF8ED"/>
                </a:solidFill>
                <a:latin typeface="Montserrat 2"/>
                <a:ea typeface="Montserrat 2"/>
                <a:cs typeface="Montserrat 2"/>
                <a:sym typeface="Montserrat 2"/>
              </a:rPr>
              <a:t>I</a:t>
            </a:r>
          </a:p>
        </p:txBody>
      </p:sp>
      <p:sp>
        <p:nvSpPr>
          <p:cNvPr id="87" name="TextBox 87"/>
          <p:cNvSpPr txBox="1"/>
          <p:nvPr/>
        </p:nvSpPr>
        <p:spPr>
          <a:xfrm>
            <a:off x="12506221" y="9574576"/>
            <a:ext cx="5086851" cy="397972"/>
          </a:xfrm>
          <a:prstGeom prst="rect">
            <a:avLst/>
          </a:prstGeom>
        </p:spPr>
        <p:txBody>
          <a:bodyPr lIns="0" tIns="0" rIns="0" bIns="0" rtlCol="0" anchor="t">
            <a:spAutoFit/>
          </a:bodyPr>
          <a:lstStyle/>
          <a:p>
            <a:pPr algn="ctr">
              <a:lnSpc>
                <a:spcPts val="3264"/>
              </a:lnSpc>
            </a:pPr>
            <a:r>
              <a:rPr lang="en-US" sz="2331" b="1">
                <a:solidFill>
                  <a:srgbClr val="000000"/>
                </a:solidFill>
                <a:latin typeface="Open Sans Bold"/>
                <a:ea typeface="Open Sans Bold"/>
                <a:cs typeface="Open Sans Bold"/>
                <a:sym typeface="Open Sans Bold"/>
              </a:rPr>
              <a:t>Pathway supported clubs map</a:t>
            </a:r>
          </a:p>
        </p:txBody>
      </p:sp>
      <p:sp>
        <p:nvSpPr>
          <p:cNvPr id="88" name="TextBox 88"/>
          <p:cNvSpPr txBox="1"/>
          <p:nvPr/>
        </p:nvSpPr>
        <p:spPr>
          <a:xfrm>
            <a:off x="582317" y="583690"/>
            <a:ext cx="13486297" cy="1215811"/>
          </a:xfrm>
          <a:prstGeom prst="rect">
            <a:avLst/>
          </a:prstGeom>
        </p:spPr>
        <p:txBody>
          <a:bodyPr lIns="0" tIns="0" rIns="0" bIns="0" rtlCol="0" anchor="t">
            <a:spAutoFit/>
          </a:bodyPr>
          <a:lstStyle/>
          <a:p>
            <a:pPr algn="ctr">
              <a:lnSpc>
                <a:spcPts val="4911"/>
              </a:lnSpc>
              <a:spcBef>
                <a:spcPct val="0"/>
              </a:spcBef>
            </a:pPr>
            <a:r>
              <a:rPr lang="en-US" sz="3508">
                <a:solidFill>
                  <a:srgbClr val="FCFCFC"/>
                </a:solidFill>
                <a:latin typeface="Canva Sans"/>
                <a:ea typeface="Canva Sans"/>
                <a:cs typeface="Canva Sans"/>
                <a:sym typeface="Canva Sans"/>
              </a:rPr>
              <a:t>Since 2023, Grant Funding &amp; your generous support has enabled us to grow our staff team and expand the ministry.</a:t>
            </a:r>
          </a:p>
        </p:txBody>
      </p:sp>
      <p:sp>
        <p:nvSpPr>
          <p:cNvPr id="89" name="TextBox 89"/>
          <p:cNvSpPr txBox="1"/>
          <p:nvPr/>
        </p:nvSpPr>
        <p:spPr>
          <a:xfrm>
            <a:off x="582317" y="2312335"/>
            <a:ext cx="13725289" cy="430800"/>
          </a:xfrm>
          <a:prstGeom prst="rect">
            <a:avLst/>
          </a:prstGeom>
        </p:spPr>
        <p:txBody>
          <a:bodyPr lIns="0" tIns="0" rIns="0" bIns="0" rtlCol="0" anchor="t">
            <a:spAutoFit/>
          </a:bodyPr>
          <a:lstStyle/>
          <a:p>
            <a:pPr algn="l">
              <a:lnSpc>
                <a:spcPts val="3555"/>
              </a:lnSpc>
            </a:pPr>
            <a:r>
              <a:rPr lang="en-US" sz="2539" b="1">
                <a:solidFill>
                  <a:srgbClr val="000000"/>
                </a:solidFill>
                <a:latin typeface="Canva Sans Bold"/>
                <a:ea typeface="Canva Sans Bold"/>
                <a:cs typeface="Canva Sans Bold"/>
                <a:sym typeface="Canva Sans Bold"/>
              </a:rPr>
              <a:t>Here are just a few of the ways that your support has enabled the work to grow rapidly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D"/>
        </a:solidFill>
        <a:effectLst/>
      </p:bgPr>
    </p:bg>
    <p:spTree>
      <p:nvGrpSpPr>
        <p:cNvPr id="1" name=""/>
        <p:cNvGrpSpPr/>
        <p:nvPr/>
      </p:nvGrpSpPr>
      <p:grpSpPr>
        <a:xfrm>
          <a:off x="0" y="0"/>
          <a:ext cx="0" cy="0"/>
          <a:chOff x="0" y="0"/>
          <a:chExt cx="0" cy="0"/>
        </a:xfrm>
      </p:grpSpPr>
      <p:sp>
        <p:nvSpPr>
          <p:cNvPr id="2" name="Freeform 2"/>
          <p:cNvSpPr/>
          <p:nvPr/>
        </p:nvSpPr>
        <p:spPr>
          <a:xfrm>
            <a:off x="0" y="-840177"/>
            <a:ext cx="18297525" cy="12190726"/>
          </a:xfrm>
          <a:custGeom>
            <a:avLst/>
            <a:gdLst/>
            <a:ahLst/>
            <a:cxnLst/>
            <a:rect l="l" t="t" r="r" b="b"/>
            <a:pathLst>
              <a:path w="18297525" h="12190726">
                <a:moveTo>
                  <a:pt x="0" y="0"/>
                </a:moveTo>
                <a:lnTo>
                  <a:pt x="18297525" y="0"/>
                </a:lnTo>
                <a:lnTo>
                  <a:pt x="18297525" y="12190726"/>
                </a:lnTo>
                <a:lnTo>
                  <a:pt x="0" y="12190726"/>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9473840" y="8918783"/>
            <a:ext cx="1519820" cy="208468"/>
          </a:xfrm>
          <a:prstGeom prst="rect">
            <a:avLst/>
          </a:prstGeom>
        </p:spPr>
        <p:txBody>
          <a:bodyPr lIns="0" tIns="0" rIns="0" bIns="0" rtlCol="0" anchor="t">
            <a:spAutoFit/>
          </a:bodyPr>
          <a:lstStyle/>
          <a:p>
            <a:pPr marL="0" lvl="0" indent="0" algn="ctr">
              <a:lnSpc>
                <a:spcPts val="1741"/>
              </a:lnSpc>
              <a:spcBef>
                <a:spcPct val="0"/>
              </a:spcBef>
            </a:pPr>
            <a:endParaRPr/>
          </a:p>
        </p:txBody>
      </p:sp>
      <p:sp>
        <p:nvSpPr>
          <p:cNvPr id="4" name="TextBox 4"/>
          <p:cNvSpPr txBox="1"/>
          <p:nvPr/>
        </p:nvSpPr>
        <p:spPr>
          <a:xfrm>
            <a:off x="6235288" y="960941"/>
            <a:ext cx="4879637" cy="166838"/>
          </a:xfrm>
          <a:prstGeom prst="rect">
            <a:avLst/>
          </a:prstGeom>
        </p:spPr>
        <p:txBody>
          <a:bodyPr lIns="0" tIns="0" rIns="0" bIns="0" rtlCol="0" anchor="t">
            <a:spAutoFit/>
          </a:bodyPr>
          <a:lstStyle/>
          <a:p>
            <a:pPr algn="just">
              <a:lnSpc>
                <a:spcPts val="1386"/>
              </a:lnSpc>
              <a:spcBef>
                <a:spcPct val="0"/>
              </a:spcBef>
            </a:pPr>
            <a:r>
              <a:rPr lang="en-US" sz="990">
                <a:solidFill>
                  <a:srgbClr val="FFF8ED"/>
                </a:solidFill>
                <a:latin typeface="Montserrat 2"/>
                <a:ea typeface="Montserrat 2"/>
                <a:cs typeface="Montserrat 2"/>
                <a:sym typeface="Montserrat 2"/>
              </a:rPr>
              <a:t>I</a:t>
            </a:r>
          </a:p>
        </p:txBody>
      </p:sp>
      <p:sp>
        <p:nvSpPr>
          <p:cNvPr id="5" name="TextBox 5"/>
          <p:cNvSpPr txBox="1"/>
          <p:nvPr/>
        </p:nvSpPr>
        <p:spPr>
          <a:xfrm>
            <a:off x="9814141" y="7455197"/>
            <a:ext cx="8458658" cy="2689047"/>
          </a:xfrm>
          <a:prstGeom prst="rect">
            <a:avLst/>
          </a:prstGeom>
        </p:spPr>
        <p:txBody>
          <a:bodyPr lIns="0" tIns="0" rIns="0" bIns="0" rtlCol="0" anchor="t">
            <a:spAutoFit/>
          </a:bodyPr>
          <a:lstStyle/>
          <a:p>
            <a:pPr algn="ctr">
              <a:lnSpc>
                <a:spcPts val="10859"/>
              </a:lnSpc>
            </a:pPr>
            <a:r>
              <a:rPr lang="en-US" sz="7757" b="1">
                <a:solidFill>
                  <a:srgbClr val="000000"/>
                </a:solidFill>
                <a:latin typeface="Caveat 1 Bold"/>
                <a:ea typeface="Caveat 1 Bold"/>
                <a:cs typeface="Caveat 1 Bold"/>
                <a:sym typeface="Caveat 1 Bold"/>
              </a:rPr>
              <a:t>I found faith through Pathway</a:t>
            </a:r>
          </a:p>
        </p:txBody>
      </p:sp>
      <p:grpSp>
        <p:nvGrpSpPr>
          <p:cNvPr id="6" name="Group 6"/>
          <p:cNvGrpSpPr/>
          <p:nvPr/>
        </p:nvGrpSpPr>
        <p:grpSpPr>
          <a:xfrm>
            <a:off x="15664420" y="150007"/>
            <a:ext cx="2246896" cy="3210206"/>
            <a:chOff x="0" y="0"/>
            <a:chExt cx="2995862" cy="4280275"/>
          </a:xfrm>
        </p:grpSpPr>
        <p:sp>
          <p:nvSpPr>
            <p:cNvPr id="7" name="TextBox 7"/>
            <p:cNvSpPr txBox="1"/>
            <p:nvPr/>
          </p:nvSpPr>
          <p:spPr>
            <a:xfrm>
              <a:off x="162661" y="2273449"/>
              <a:ext cx="2670540" cy="938671"/>
            </a:xfrm>
            <a:prstGeom prst="rect">
              <a:avLst/>
            </a:prstGeom>
          </p:spPr>
          <p:txBody>
            <a:bodyPr lIns="0" tIns="0" rIns="0" bIns="0" rtlCol="0" anchor="t">
              <a:spAutoFit/>
            </a:bodyPr>
            <a:lstStyle/>
            <a:p>
              <a:pPr algn="ctr">
                <a:lnSpc>
                  <a:spcPts val="5927"/>
                </a:lnSpc>
              </a:pPr>
              <a:r>
                <a:rPr lang="en-US" sz="4233">
                  <a:solidFill>
                    <a:srgbClr val="460059"/>
                  </a:solidFill>
                  <a:latin typeface="Caveat 2"/>
                  <a:ea typeface="Caveat 2"/>
                  <a:cs typeface="Caveat 2"/>
                  <a:sym typeface="Caveat 2"/>
                </a:rPr>
                <a:t>Next Steps</a:t>
              </a:r>
            </a:p>
          </p:txBody>
        </p:sp>
        <p:sp>
          <p:nvSpPr>
            <p:cNvPr id="8" name="TextBox 8"/>
            <p:cNvSpPr txBox="1"/>
            <p:nvPr/>
          </p:nvSpPr>
          <p:spPr>
            <a:xfrm>
              <a:off x="0" y="3218968"/>
              <a:ext cx="2995862" cy="1061307"/>
            </a:xfrm>
            <a:prstGeom prst="rect">
              <a:avLst/>
            </a:prstGeom>
          </p:spPr>
          <p:txBody>
            <a:bodyPr lIns="0" tIns="0" rIns="0" bIns="0" rtlCol="0" anchor="t">
              <a:spAutoFit/>
            </a:bodyPr>
            <a:lstStyle/>
            <a:p>
              <a:pPr algn="ctr">
                <a:lnSpc>
                  <a:spcPts val="2177"/>
                </a:lnSpc>
              </a:pPr>
              <a:r>
                <a:rPr lang="en-US" sz="1327" spc="1062">
                  <a:solidFill>
                    <a:srgbClr val="E9385E"/>
                  </a:solidFill>
                  <a:latin typeface="Montserrat Extra-Bold"/>
                  <a:ea typeface="Montserrat Extra-Bold"/>
                  <a:cs typeface="Montserrat Extra-Bold"/>
                  <a:sym typeface="Montserrat Extra-Bold"/>
                </a:rPr>
                <a:t>PATHWAY 2026 APPEAL</a:t>
              </a:r>
            </a:p>
          </p:txBody>
        </p:sp>
        <p:sp>
          <p:nvSpPr>
            <p:cNvPr id="9" name="Freeform 9"/>
            <p:cNvSpPr/>
            <p:nvPr/>
          </p:nvSpPr>
          <p:spPr>
            <a:xfrm>
              <a:off x="774609" y="0"/>
              <a:ext cx="1446643" cy="2542025"/>
            </a:xfrm>
            <a:custGeom>
              <a:avLst/>
              <a:gdLst/>
              <a:ahLst/>
              <a:cxnLst/>
              <a:rect l="l" t="t" r="r" b="b"/>
              <a:pathLst>
                <a:path w="1446643" h="2542025">
                  <a:moveTo>
                    <a:pt x="0" y="0"/>
                  </a:moveTo>
                  <a:lnTo>
                    <a:pt x="1446644" y="0"/>
                  </a:lnTo>
                  <a:lnTo>
                    <a:pt x="1446644" y="2542025"/>
                  </a:lnTo>
                  <a:lnTo>
                    <a:pt x="0" y="2542025"/>
                  </a:lnTo>
                  <a:lnTo>
                    <a:pt x="0" y="0"/>
                  </a:lnTo>
                  <a:close/>
                </a:path>
              </a:pathLst>
            </a:custGeom>
            <a:blipFill>
              <a:blip r:embed="rId4">
                <a:extLst>
                  <a:ext uri="{96DAC541-7B7A-43D3-8B79-37D633B846F1}">
                    <asvg:svgBlip xmlns:asvg="http://schemas.microsoft.com/office/drawing/2016/SVG/main" r:embed="rId5"/>
                  </a:ext>
                </a:extLst>
              </a:blip>
              <a:stretch>
                <a:fillRect t="-79" b="-79"/>
              </a:stretch>
            </a:blipFill>
          </p:spPr>
          <p:txBody>
            <a:bodyPr/>
            <a:lstStyle/>
            <a:p>
              <a:endParaRPr lang="en-GB"/>
            </a:p>
          </p:txBody>
        </p:sp>
      </p:grpSp>
      <p:sp>
        <p:nvSpPr>
          <p:cNvPr id="10" name="TextBox 10"/>
          <p:cNvSpPr txBox="1"/>
          <p:nvPr/>
        </p:nvSpPr>
        <p:spPr>
          <a:xfrm>
            <a:off x="246221" y="9523214"/>
            <a:ext cx="1564958" cy="621030"/>
          </a:xfrm>
          <a:prstGeom prst="rect">
            <a:avLst/>
          </a:prstGeom>
        </p:spPr>
        <p:txBody>
          <a:bodyPr lIns="0" tIns="0" rIns="0" bIns="0" rtlCol="0" anchor="t">
            <a:spAutoFit/>
          </a:bodyPr>
          <a:lstStyle/>
          <a:p>
            <a:pPr algn="ctr">
              <a:lnSpc>
                <a:spcPts val="2520"/>
              </a:lnSpc>
            </a:pPr>
            <a:r>
              <a:rPr lang="en-US" sz="1800">
                <a:solidFill>
                  <a:srgbClr val="000000"/>
                </a:solidFill>
                <a:latin typeface="Montserrat 1"/>
                <a:ea typeface="Montserrat 1"/>
                <a:cs typeface="Montserrat 1"/>
                <a:sym typeface="Montserrat 1"/>
              </a:rPr>
              <a:t>Image posed </a:t>
            </a:r>
          </a:p>
          <a:p>
            <a:pPr algn="ctr">
              <a:lnSpc>
                <a:spcPts val="2520"/>
              </a:lnSpc>
            </a:pPr>
            <a:r>
              <a:rPr lang="en-US" sz="1800">
                <a:solidFill>
                  <a:srgbClr val="000000"/>
                </a:solidFill>
                <a:latin typeface="Montserrat 1"/>
                <a:ea typeface="Montserrat 1"/>
                <a:cs typeface="Montserrat 1"/>
                <a:sym typeface="Montserrat 1"/>
              </a:rPr>
              <a:t>by a model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D"/>
        </a:solidFill>
        <a:effectLst/>
      </p:bgPr>
    </p:bg>
    <p:spTree>
      <p:nvGrpSpPr>
        <p:cNvPr id="1" name=""/>
        <p:cNvGrpSpPr/>
        <p:nvPr/>
      </p:nvGrpSpPr>
      <p:grpSpPr>
        <a:xfrm>
          <a:off x="0" y="0"/>
          <a:ext cx="0" cy="0"/>
          <a:chOff x="0" y="0"/>
          <a:chExt cx="0" cy="0"/>
        </a:xfrm>
      </p:grpSpPr>
      <p:grpSp>
        <p:nvGrpSpPr>
          <p:cNvPr id="2" name="Group 2"/>
          <p:cNvGrpSpPr/>
          <p:nvPr/>
        </p:nvGrpSpPr>
        <p:grpSpPr>
          <a:xfrm>
            <a:off x="13389920" y="3809976"/>
            <a:ext cx="1500863" cy="857636"/>
            <a:chOff x="0" y="0"/>
            <a:chExt cx="2001151" cy="1143515"/>
          </a:xfrm>
        </p:grpSpPr>
        <p:grpSp>
          <p:nvGrpSpPr>
            <p:cNvPr id="3" name="Group 3"/>
            <p:cNvGrpSpPr/>
            <p:nvPr/>
          </p:nvGrpSpPr>
          <p:grpSpPr>
            <a:xfrm>
              <a:off x="1680341" y="845242"/>
              <a:ext cx="320811" cy="298273"/>
              <a:chOff x="0" y="0"/>
              <a:chExt cx="134966" cy="125484"/>
            </a:xfrm>
          </p:grpSpPr>
          <p:sp>
            <p:nvSpPr>
              <p:cNvPr id="4" name="Freeform 4"/>
              <p:cNvSpPr/>
              <p:nvPr/>
            </p:nvSpPr>
            <p:spPr>
              <a:xfrm>
                <a:off x="0" y="0"/>
                <a:ext cx="134966" cy="125484"/>
              </a:xfrm>
              <a:custGeom>
                <a:avLst/>
                <a:gdLst/>
                <a:ahLst/>
                <a:cxnLst/>
                <a:rect l="l" t="t" r="r" b="b"/>
                <a:pathLst>
                  <a:path w="134966" h="125484">
                    <a:moveTo>
                      <a:pt x="0" y="0"/>
                    </a:moveTo>
                    <a:lnTo>
                      <a:pt x="134966" y="0"/>
                    </a:lnTo>
                    <a:lnTo>
                      <a:pt x="134966" y="125484"/>
                    </a:lnTo>
                    <a:lnTo>
                      <a:pt x="0" y="125484"/>
                    </a:lnTo>
                    <a:close/>
                  </a:path>
                </a:pathLst>
              </a:custGeom>
              <a:solidFill>
                <a:srgbClr val="FCFCFC"/>
              </a:solidFill>
            </p:spPr>
            <p:txBody>
              <a:bodyPr/>
              <a:lstStyle/>
              <a:p>
                <a:endParaRPr lang="en-GB"/>
              </a:p>
            </p:txBody>
          </p:sp>
          <p:sp>
            <p:nvSpPr>
              <p:cNvPr id="5" name="TextBox 5"/>
              <p:cNvSpPr txBox="1"/>
              <p:nvPr/>
            </p:nvSpPr>
            <p:spPr>
              <a:xfrm>
                <a:off x="0" y="-28575"/>
                <a:ext cx="134966" cy="154059"/>
              </a:xfrm>
              <a:prstGeom prst="rect">
                <a:avLst/>
              </a:prstGeom>
            </p:spPr>
            <p:txBody>
              <a:bodyPr lIns="50800" tIns="50800" rIns="50800" bIns="50800" rtlCol="0" anchor="ctr"/>
              <a:lstStyle/>
              <a:p>
                <a:pPr algn="ctr">
                  <a:lnSpc>
                    <a:spcPts val="1912"/>
                  </a:lnSpc>
                </a:pPr>
                <a:endParaRPr/>
              </a:p>
            </p:txBody>
          </p:sp>
        </p:grpSp>
        <p:grpSp>
          <p:nvGrpSpPr>
            <p:cNvPr id="6" name="Group 6"/>
            <p:cNvGrpSpPr/>
            <p:nvPr/>
          </p:nvGrpSpPr>
          <p:grpSpPr>
            <a:xfrm>
              <a:off x="0" y="845242"/>
              <a:ext cx="320811" cy="298273"/>
              <a:chOff x="0" y="0"/>
              <a:chExt cx="134966" cy="125484"/>
            </a:xfrm>
          </p:grpSpPr>
          <p:sp>
            <p:nvSpPr>
              <p:cNvPr id="7" name="Freeform 7"/>
              <p:cNvSpPr/>
              <p:nvPr/>
            </p:nvSpPr>
            <p:spPr>
              <a:xfrm>
                <a:off x="0" y="0"/>
                <a:ext cx="134966" cy="125484"/>
              </a:xfrm>
              <a:custGeom>
                <a:avLst/>
                <a:gdLst/>
                <a:ahLst/>
                <a:cxnLst/>
                <a:rect l="l" t="t" r="r" b="b"/>
                <a:pathLst>
                  <a:path w="134966" h="125484">
                    <a:moveTo>
                      <a:pt x="0" y="0"/>
                    </a:moveTo>
                    <a:lnTo>
                      <a:pt x="134966" y="0"/>
                    </a:lnTo>
                    <a:lnTo>
                      <a:pt x="134966" y="125484"/>
                    </a:lnTo>
                    <a:lnTo>
                      <a:pt x="0" y="125484"/>
                    </a:lnTo>
                    <a:close/>
                  </a:path>
                </a:pathLst>
              </a:custGeom>
              <a:solidFill>
                <a:srgbClr val="FCFCFC"/>
              </a:solidFill>
            </p:spPr>
            <p:txBody>
              <a:bodyPr/>
              <a:lstStyle/>
              <a:p>
                <a:endParaRPr lang="en-GB"/>
              </a:p>
            </p:txBody>
          </p:sp>
          <p:sp>
            <p:nvSpPr>
              <p:cNvPr id="8" name="TextBox 8"/>
              <p:cNvSpPr txBox="1"/>
              <p:nvPr/>
            </p:nvSpPr>
            <p:spPr>
              <a:xfrm>
                <a:off x="0" y="-28575"/>
                <a:ext cx="134966" cy="154059"/>
              </a:xfrm>
              <a:prstGeom prst="rect">
                <a:avLst/>
              </a:prstGeom>
            </p:spPr>
            <p:txBody>
              <a:bodyPr lIns="50800" tIns="50800" rIns="50800" bIns="50800" rtlCol="0" anchor="ctr"/>
              <a:lstStyle/>
              <a:p>
                <a:pPr algn="ctr">
                  <a:lnSpc>
                    <a:spcPts val="1912"/>
                  </a:lnSpc>
                </a:pPr>
                <a:endParaRPr/>
              </a:p>
            </p:txBody>
          </p:sp>
        </p:grpSp>
        <p:grpSp>
          <p:nvGrpSpPr>
            <p:cNvPr id="9" name="Group 9"/>
            <p:cNvGrpSpPr/>
            <p:nvPr/>
          </p:nvGrpSpPr>
          <p:grpSpPr>
            <a:xfrm>
              <a:off x="1680341" y="0"/>
              <a:ext cx="320811" cy="298273"/>
              <a:chOff x="0" y="0"/>
              <a:chExt cx="134966" cy="125484"/>
            </a:xfrm>
          </p:grpSpPr>
          <p:sp>
            <p:nvSpPr>
              <p:cNvPr id="10" name="Freeform 10"/>
              <p:cNvSpPr/>
              <p:nvPr/>
            </p:nvSpPr>
            <p:spPr>
              <a:xfrm>
                <a:off x="0" y="0"/>
                <a:ext cx="134966" cy="125484"/>
              </a:xfrm>
              <a:custGeom>
                <a:avLst/>
                <a:gdLst/>
                <a:ahLst/>
                <a:cxnLst/>
                <a:rect l="l" t="t" r="r" b="b"/>
                <a:pathLst>
                  <a:path w="134966" h="125484">
                    <a:moveTo>
                      <a:pt x="0" y="0"/>
                    </a:moveTo>
                    <a:lnTo>
                      <a:pt x="134966" y="0"/>
                    </a:lnTo>
                    <a:lnTo>
                      <a:pt x="134966" y="125484"/>
                    </a:lnTo>
                    <a:lnTo>
                      <a:pt x="0" y="125484"/>
                    </a:lnTo>
                    <a:close/>
                  </a:path>
                </a:pathLst>
              </a:custGeom>
              <a:solidFill>
                <a:srgbClr val="FCFCFC"/>
              </a:solidFill>
            </p:spPr>
            <p:txBody>
              <a:bodyPr/>
              <a:lstStyle/>
              <a:p>
                <a:endParaRPr lang="en-GB"/>
              </a:p>
            </p:txBody>
          </p:sp>
          <p:sp>
            <p:nvSpPr>
              <p:cNvPr id="11" name="TextBox 11"/>
              <p:cNvSpPr txBox="1"/>
              <p:nvPr/>
            </p:nvSpPr>
            <p:spPr>
              <a:xfrm>
                <a:off x="0" y="-28575"/>
                <a:ext cx="134966" cy="154059"/>
              </a:xfrm>
              <a:prstGeom prst="rect">
                <a:avLst/>
              </a:prstGeom>
            </p:spPr>
            <p:txBody>
              <a:bodyPr lIns="50800" tIns="50800" rIns="50800" bIns="50800" rtlCol="0" anchor="ctr"/>
              <a:lstStyle/>
              <a:p>
                <a:pPr algn="ctr">
                  <a:lnSpc>
                    <a:spcPts val="1912"/>
                  </a:lnSpc>
                </a:pPr>
                <a:endParaRPr/>
              </a:p>
            </p:txBody>
          </p:sp>
        </p:grpSp>
        <p:grpSp>
          <p:nvGrpSpPr>
            <p:cNvPr id="12" name="Group 12"/>
            <p:cNvGrpSpPr/>
            <p:nvPr/>
          </p:nvGrpSpPr>
          <p:grpSpPr>
            <a:xfrm>
              <a:off x="0" y="0"/>
              <a:ext cx="320811" cy="298273"/>
              <a:chOff x="0" y="0"/>
              <a:chExt cx="134966" cy="125484"/>
            </a:xfrm>
          </p:grpSpPr>
          <p:sp>
            <p:nvSpPr>
              <p:cNvPr id="13" name="Freeform 13"/>
              <p:cNvSpPr/>
              <p:nvPr/>
            </p:nvSpPr>
            <p:spPr>
              <a:xfrm>
                <a:off x="0" y="0"/>
                <a:ext cx="134966" cy="125484"/>
              </a:xfrm>
              <a:custGeom>
                <a:avLst/>
                <a:gdLst/>
                <a:ahLst/>
                <a:cxnLst/>
                <a:rect l="l" t="t" r="r" b="b"/>
                <a:pathLst>
                  <a:path w="134966" h="125484">
                    <a:moveTo>
                      <a:pt x="0" y="0"/>
                    </a:moveTo>
                    <a:lnTo>
                      <a:pt x="134966" y="0"/>
                    </a:lnTo>
                    <a:lnTo>
                      <a:pt x="134966" y="125484"/>
                    </a:lnTo>
                    <a:lnTo>
                      <a:pt x="0" y="125484"/>
                    </a:lnTo>
                    <a:close/>
                  </a:path>
                </a:pathLst>
              </a:custGeom>
              <a:solidFill>
                <a:srgbClr val="FCFCFC"/>
              </a:solidFill>
            </p:spPr>
            <p:txBody>
              <a:bodyPr/>
              <a:lstStyle/>
              <a:p>
                <a:endParaRPr lang="en-GB"/>
              </a:p>
            </p:txBody>
          </p:sp>
          <p:sp>
            <p:nvSpPr>
              <p:cNvPr id="14" name="TextBox 14"/>
              <p:cNvSpPr txBox="1"/>
              <p:nvPr/>
            </p:nvSpPr>
            <p:spPr>
              <a:xfrm>
                <a:off x="0" y="-28575"/>
                <a:ext cx="134966" cy="154059"/>
              </a:xfrm>
              <a:prstGeom prst="rect">
                <a:avLst/>
              </a:prstGeom>
            </p:spPr>
            <p:txBody>
              <a:bodyPr lIns="50800" tIns="50800" rIns="50800" bIns="50800" rtlCol="0" anchor="ctr"/>
              <a:lstStyle/>
              <a:p>
                <a:pPr algn="ctr">
                  <a:lnSpc>
                    <a:spcPts val="1912"/>
                  </a:lnSpc>
                </a:pPr>
                <a:endParaRPr/>
              </a:p>
            </p:txBody>
          </p:sp>
        </p:grpSp>
      </p:grpSp>
      <p:grpSp>
        <p:nvGrpSpPr>
          <p:cNvPr id="15" name="Group 15"/>
          <p:cNvGrpSpPr/>
          <p:nvPr/>
        </p:nvGrpSpPr>
        <p:grpSpPr>
          <a:xfrm>
            <a:off x="13308777" y="3710627"/>
            <a:ext cx="355252" cy="487656"/>
            <a:chOff x="0" y="0"/>
            <a:chExt cx="483870" cy="664210"/>
          </a:xfrm>
        </p:grpSpPr>
        <p:sp>
          <p:nvSpPr>
            <p:cNvPr id="16" name="Freeform 16"/>
            <p:cNvSpPr/>
            <p:nvPr/>
          </p:nvSpPr>
          <p:spPr>
            <a:xfrm>
              <a:off x="48782" y="50800"/>
              <a:ext cx="388224" cy="562934"/>
            </a:xfrm>
            <a:custGeom>
              <a:avLst/>
              <a:gdLst/>
              <a:ahLst/>
              <a:cxnLst/>
              <a:rect l="l" t="t" r="r" b="b"/>
              <a:pathLst>
                <a:path w="388224" h="562934">
                  <a:moveTo>
                    <a:pt x="215378" y="179070"/>
                  </a:moveTo>
                  <a:cubicBezTo>
                    <a:pt x="229348" y="6350"/>
                    <a:pt x="249668" y="0"/>
                    <a:pt x="262368" y="0"/>
                  </a:cubicBezTo>
                  <a:cubicBezTo>
                    <a:pt x="272528" y="0"/>
                    <a:pt x="281418" y="7620"/>
                    <a:pt x="287768" y="13970"/>
                  </a:cubicBezTo>
                  <a:cubicBezTo>
                    <a:pt x="294118" y="20320"/>
                    <a:pt x="296658" y="27940"/>
                    <a:pt x="297928" y="40640"/>
                  </a:cubicBezTo>
                  <a:cubicBezTo>
                    <a:pt x="299198" y="74930"/>
                    <a:pt x="258558" y="166370"/>
                    <a:pt x="248398" y="224790"/>
                  </a:cubicBezTo>
                  <a:cubicBezTo>
                    <a:pt x="239508" y="275590"/>
                    <a:pt x="258558" y="355600"/>
                    <a:pt x="236968" y="369570"/>
                  </a:cubicBezTo>
                  <a:cubicBezTo>
                    <a:pt x="220458" y="379730"/>
                    <a:pt x="174738" y="367030"/>
                    <a:pt x="159498" y="342900"/>
                  </a:cubicBezTo>
                  <a:cubicBezTo>
                    <a:pt x="130288" y="298450"/>
                    <a:pt x="163308" y="99060"/>
                    <a:pt x="176008" y="54610"/>
                  </a:cubicBezTo>
                  <a:cubicBezTo>
                    <a:pt x="179818" y="40640"/>
                    <a:pt x="182358" y="34290"/>
                    <a:pt x="189978" y="27940"/>
                  </a:cubicBezTo>
                  <a:cubicBezTo>
                    <a:pt x="198868" y="21590"/>
                    <a:pt x="217918" y="16510"/>
                    <a:pt x="229348" y="20320"/>
                  </a:cubicBezTo>
                  <a:cubicBezTo>
                    <a:pt x="242048" y="24130"/>
                    <a:pt x="257288" y="38100"/>
                    <a:pt x="259828" y="57150"/>
                  </a:cubicBezTo>
                  <a:cubicBezTo>
                    <a:pt x="266178" y="101600"/>
                    <a:pt x="189978" y="288290"/>
                    <a:pt x="153148" y="303530"/>
                  </a:cubicBezTo>
                  <a:cubicBezTo>
                    <a:pt x="136638" y="309880"/>
                    <a:pt x="113778" y="299720"/>
                    <a:pt x="102348" y="283210"/>
                  </a:cubicBezTo>
                  <a:cubicBezTo>
                    <a:pt x="80758" y="254000"/>
                    <a:pt x="80758" y="142240"/>
                    <a:pt x="85838" y="107950"/>
                  </a:cubicBezTo>
                  <a:cubicBezTo>
                    <a:pt x="88378" y="92710"/>
                    <a:pt x="89648" y="85090"/>
                    <a:pt x="97268" y="77470"/>
                  </a:cubicBezTo>
                  <a:cubicBezTo>
                    <a:pt x="106158" y="68580"/>
                    <a:pt x="123938" y="59690"/>
                    <a:pt x="136638" y="62230"/>
                  </a:cubicBezTo>
                  <a:cubicBezTo>
                    <a:pt x="150608" y="64770"/>
                    <a:pt x="172198" y="78740"/>
                    <a:pt x="176008" y="96520"/>
                  </a:cubicBezTo>
                  <a:cubicBezTo>
                    <a:pt x="183628" y="130810"/>
                    <a:pt x="123938" y="243840"/>
                    <a:pt x="102348" y="273050"/>
                  </a:cubicBezTo>
                  <a:cubicBezTo>
                    <a:pt x="93458" y="284480"/>
                    <a:pt x="85838" y="290830"/>
                    <a:pt x="75678" y="293370"/>
                  </a:cubicBezTo>
                  <a:cubicBezTo>
                    <a:pt x="64248" y="295910"/>
                    <a:pt x="43928" y="292100"/>
                    <a:pt x="33768" y="285750"/>
                  </a:cubicBezTo>
                  <a:cubicBezTo>
                    <a:pt x="24878" y="279400"/>
                    <a:pt x="21068" y="271780"/>
                    <a:pt x="17258" y="257810"/>
                  </a:cubicBezTo>
                  <a:cubicBezTo>
                    <a:pt x="9638" y="228600"/>
                    <a:pt x="4558" y="137160"/>
                    <a:pt x="18528" y="109220"/>
                  </a:cubicBezTo>
                  <a:cubicBezTo>
                    <a:pt x="26148" y="93980"/>
                    <a:pt x="41388" y="85090"/>
                    <a:pt x="54088" y="83820"/>
                  </a:cubicBezTo>
                  <a:cubicBezTo>
                    <a:pt x="68058" y="82550"/>
                    <a:pt x="92188" y="92710"/>
                    <a:pt x="102348" y="109220"/>
                  </a:cubicBezTo>
                  <a:cubicBezTo>
                    <a:pt x="118858" y="138430"/>
                    <a:pt x="107428" y="236220"/>
                    <a:pt x="99808" y="269240"/>
                  </a:cubicBezTo>
                  <a:cubicBezTo>
                    <a:pt x="95998" y="284480"/>
                    <a:pt x="93458" y="293370"/>
                    <a:pt x="85838" y="300990"/>
                  </a:cubicBezTo>
                  <a:cubicBezTo>
                    <a:pt x="78218" y="308610"/>
                    <a:pt x="66788" y="314960"/>
                    <a:pt x="55358" y="314960"/>
                  </a:cubicBezTo>
                  <a:cubicBezTo>
                    <a:pt x="41388" y="313690"/>
                    <a:pt x="17258" y="304800"/>
                    <a:pt x="8368" y="287020"/>
                  </a:cubicBezTo>
                  <a:cubicBezTo>
                    <a:pt x="-9412" y="250190"/>
                    <a:pt x="23608" y="101600"/>
                    <a:pt x="41388" y="67310"/>
                  </a:cubicBezTo>
                  <a:cubicBezTo>
                    <a:pt x="47738" y="54610"/>
                    <a:pt x="55358" y="48260"/>
                    <a:pt x="64248" y="44450"/>
                  </a:cubicBezTo>
                  <a:cubicBezTo>
                    <a:pt x="73138" y="40640"/>
                    <a:pt x="85838" y="38100"/>
                    <a:pt x="95998" y="41910"/>
                  </a:cubicBezTo>
                  <a:cubicBezTo>
                    <a:pt x="108698" y="46990"/>
                    <a:pt x="121398" y="62230"/>
                    <a:pt x="129018" y="83820"/>
                  </a:cubicBezTo>
                  <a:cubicBezTo>
                    <a:pt x="144258" y="128270"/>
                    <a:pt x="146798" y="283210"/>
                    <a:pt x="122668" y="316230"/>
                  </a:cubicBezTo>
                  <a:cubicBezTo>
                    <a:pt x="111238" y="331470"/>
                    <a:pt x="88378" y="337820"/>
                    <a:pt x="74408" y="334010"/>
                  </a:cubicBezTo>
                  <a:cubicBezTo>
                    <a:pt x="60438" y="330200"/>
                    <a:pt x="45198" y="316230"/>
                    <a:pt x="40118" y="295910"/>
                  </a:cubicBezTo>
                  <a:cubicBezTo>
                    <a:pt x="28688" y="251460"/>
                    <a:pt x="73138" y="88900"/>
                    <a:pt x="92188" y="52070"/>
                  </a:cubicBezTo>
                  <a:cubicBezTo>
                    <a:pt x="98538" y="39370"/>
                    <a:pt x="104888" y="34290"/>
                    <a:pt x="113778" y="29210"/>
                  </a:cubicBezTo>
                  <a:cubicBezTo>
                    <a:pt x="122668" y="24130"/>
                    <a:pt x="135368" y="21590"/>
                    <a:pt x="145528" y="25400"/>
                  </a:cubicBezTo>
                  <a:cubicBezTo>
                    <a:pt x="158228" y="30480"/>
                    <a:pt x="172198" y="44450"/>
                    <a:pt x="178548" y="64770"/>
                  </a:cubicBezTo>
                  <a:cubicBezTo>
                    <a:pt x="192518" y="107950"/>
                    <a:pt x="158228" y="228600"/>
                    <a:pt x="158228" y="294640"/>
                  </a:cubicBezTo>
                  <a:cubicBezTo>
                    <a:pt x="158228" y="344170"/>
                    <a:pt x="178548" y="397510"/>
                    <a:pt x="169658" y="424180"/>
                  </a:cubicBezTo>
                  <a:cubicBezTo>
                    <a:pt x="164578" y="439420"/>
                    <a:pt x="153148" y="452120"/>
                    <a:pt x="141718" y="454660"/>
                  </a:cubicBezTo>
                  <a:cubicBezTo>
                    <a:pt x="130288" y="457200"/>
                    <a:pt x="109968" y="445770"/>
                    <a:pt x="102348" y="439420"/>
                  </a:cubicBezTo>
                  <a:cubicBezTo>
                    <a:pt x="97268" y="435610"/>
                    <a:pt x="95998" y="431800"/>
                    <a:pt x="95998" y="424180"/>
                  </a:cubicBezTo>
                  <a:cubicBezTo>
                    <a:pt x="95998" y="393700"/>
                    <a:pt x="158228" y="269240"/>
                    <a:pt x="176008" y="207010"/>
                  </a:cubicBezTo>
                  <a:cubicBezTo>
                    <a:pt x="188708" y="161290"/>
                    <a:pt x="187438" y="110490"/>
                    <a:pt x="200138" y="85090"/>
                  </a:cubicBezTo>
                  <a:cubicBezTo>
                    <a:pt x="207758" y="71120"/>
                    <a:pt x="215378" y="62230"/>
                    <a:pt x="225538" y="58420"/>
                  </a:cubicBezTo>
                  <a:cubicBezTo>
                    <a:pt x="235698" y="54610"/>
                    <a:pt x="253478" y="58420"/>
                    <a:pt x="262368" y="64770"/>
                  </a:cubicBezTo>
                  <a:cubicBezTo>
                    <a:pt x="269988" y="69850"/>
                    <a:pt x="273798" y="76200"/>
                    <a:pt x="277608" y="88900"/>
                  </a:cubicBezTo>
                  <a:cubicBezTo>
                    <a:pt x="289038" y="125730"/>
                    <a:pt x="290308" y="281940"/>
                    <a:pt x="280148" y="320040"/>
                  </a:cubicBezTo>
                  <a:cubicBezTo>
                    <a:pt x="276338" y="334010"/>
                    <a:pt x="272528" y="339090"/>
                    <a:pt x="264908" y="345440"/>
                  </a:cubicBezTo>
                  <a:cubicBezTo>
                    <a:pt x="258558" y="350520"/>
                    <a:pt x="247128" y="355600"/>
                    <a:pt x="238238" y="354330"/>
                  </a:cubicBezTo>
                  <a:cubicBezTo>
                    <a:pt x="226808" y="351790"/>
                    <a:pt x="207758" y="342900"/>
                    <a:pt x="201408" y="326390"/>
                  </a:cubicBezTo>
                  <a:cubicBezTo>
                    <a:pt x="187438" y="289560"/>
                    <a:pt x="230618" y="139700"/>
                    <a:pt x="248398" y="104140"/>
                  </a:cubicBezTo>
                  <a:cubicBezTo>
                    <a:pt x="254748" y="91440"/>
                    <a:pt x="261098" y="85090"/>
                    <a:pt x="269988" y="81280"/>
                  </a:cubicBezTo>
                  <a:cubicBezTo>
                    <a:pt x="278878" y="77470"/>
                    <a:pt x="292848" y="74930"/>
                    <a:pt x="303008" y="78740"/>
                  </a:cubicBezTo>
                  <a:cubicBezTo>
                    <a:pt x="314438" y="82550"/>
                    <a:pt x="325868" y="91440"/>
                    <a:pt x="333488" y="107950"/>
                  </a:cubicBezTo>
                  <a:cubicBezTo>
                    <a:pt x="349998" y="142240"/>
                    <a:pt x="356348" y="260350"/>
                    <a:pt x="351268" y="300990"/>
                  </a:cubicBezTo>
                  <a:cubicBezTo>
                    <a:pt x="348728" y="320040"/>
                    <a:pt x="346188" y="334010"/>
                    <a:pt x="336028" y="341630"/>
                  </a:cubicBezTo>
                  <a:cubicBezTo>
                    <a:pt x="324598" y="350520"/>
                    <a:pt x="296658" y="354330"/>
                    <a:pt x="283958" y="347980"/>
                  </a:cubicBezTo>
                  <a:cubicBezTo>
                    <a:pt x="272528" y="342900"/>
                    <a:pt x="263638" y="331470"/>
                    <a:pt x="258558" y="312420"/>
                  </a:cubicBezTo>
                  <a:cubicBezTo>
                    <a:pt x="247128" y="267970"/>
                    <a:pt x="266178" y="107950"/>
                    <a:pt x="285228" y="63500"/>
                  </a:cubicBezTo>
                  <a:cubicBezTo>
                    <a:pt x="292848" y="44450"/>
                    <a:pt x="303008" y="34290"/>
                    <a:pt x="314438" y="27940"/>
                  </a:cubicBezTo>
                  <a:cubicBezTo>
                    <a:pt x="324598" y="22860"/>
                    <a:pt x="338568" y="22860"/>
                    <a:pt x="349998" y="26670"/>
                  </a:cubicBezTo>
                  <a:cubicBezTo>
                    <a:pt x="362698" y="31750"/>
                    <a:pt x="376668" y="43180"/>
                    <a:pt x="383018" y="59690"/>
                  </a:cubicBezTo>
                  <a:cubicBezTo>
                    <a:pt x="393178" y="83820"/>
                    <a:pt x="385558" y="129540"/>
                    <a:pt x="384288" y="167640"/>
                  </a:cubicBezTo>
                  <a:cubicBezTo>
                    <a:pt x="383018" y="210820"/>
                    <a:pt x="380478" y="261620"/>
                    <a:pt x="372858" y="306070"/>
                  </a:cubicBezTo>
                  <a:cubicBezTo>
                    <a:pt x="366508" y="347980"/>
                    <a:pt x="361428" y="401320"/>
                    <a:pt x="343648" y="426720"/>
                  </a:cubicBezTo>
                  <a:cubicBezTo>
                    <a:pt x="330948" y="444500"/>
                    <a:pt x="314438" y="453390"/>
                    <a:pt x="295388" y="458470"/>
                  </a:cubicBezTo>
                  <a:cubicBezTo>
                    <a:pt x="272528" y="464820"/>
                    <a:pt x="240778" y="448310"/>
                    <a:pt x="214108" y="452120"/>
                  </a:cubicBezTo>
                  <a:cubicBezTo>
                    <a:pt x="187438" y="455930"/>
                    <a:pt x="160768" y="480060"/>
                    <a:pt x="137908" y="480060"/>
                  </a:cubicBezTo>
                  <a:cubicBezTo>
                    <a:pt x="120128" y="480060"/>
                    <a:pt x="102348" y="474980"/>
                    <a:pt x="88378" y="461010"/>
                  </a:cubicBezTo>
                  <a:cubicBezTo>
                    <a:pt x="68058" y="440690"/>
                    <a:pt x="46468" y="381000"/>
                    <a:pt x="43928" y="354330"/>
                  </a:cubicBezTo>
                  <a:cubicBezTo>
                    <a:pt x="42658" y="339090"/>
                    <a:pt x="43928" y="327660"/>
                    <a:pt x="50278" y="317500"/>
                  </a:cubicBezTo>
                  <a:cubicBezTo>
                    <a:pt x="56628" y="307340"/>
                    <a:pt x="68058" y="297180"/>
                    <a:pt x="79488" y="293370"/>
                  </a:cubicBezTo>
                  <a:cubicBezTo>
                    <a:pt x="90918" y="289560"/>
                    <a:pt x="106158" y="289560"/>
                    <a:pt x="117588" y="294640"/>
                  </a:cubicBezTo>
                  <a:cubicBezTo>
                    <a:pt x="130288" y="300990"/>
                    <a:pt x="148068" y="318770"/>
                    <a:pt x="149338" y="334010"/>
                  </a:cubicBezTo>
                  <a:cubicBezTo>
                    <a:pt x="150608" y="350520"/>
                    <a:pt x="121398" y="373380"/>
                    <a:pt x="118858" y="391160"/>
                  </a:cubicBezTo>
                  <a:cubicBezTo>
                    <a:pt x="116318" y="405130"/>
                    <a:pt x="125208" y="414020"/>
                    <a:pt x="125208" y="429260"/>
                  </a:cubicBezTo>
                  <a:cubicBezTo>
                    <a:pt x="125208" y="454660"/>
                    <a:pt x="116318" y="508000"/>
                    <a:pt x="104888" y="529590"/>
                  </a:cubicBezTo>
                  <a:cubicBezTo>
                    <a:pt x="97268" y="543560"/>
                    <a:pt x="89648" y="552450"/>
                    <a:pt x="78218" y="557530"/>
                  </a:cubicBezTo>
                  <a:cubicBezTo>
                    <a:pt x="65518" y="562610"/>
                    <a:pt x="41388" y="563880"/>
                    <a:pt x="28688" y="556260"/>
                  </a:cubicBezTo>
                  <a:cubicBezTo>
                    <a:pt x="15988" y="548640"/>
                    <a:pt x="3288" y="529590"/>
                    <a:pt x="2018" y="514350"/>
                  </a:cubicBezTo>
                  <a:cubicBezTo>
                    <a:pt x="748" y="497840"/>
                    <a:pt x="15988" y="472440"/>
                    <a:pt x="27418" y="463550"/>
                  </a:cubicBezTo>
                  <a:cubicBezTo>
                    <a:pt x="36308" y="455930"/>
                    <a:pt x="50278" y="454660"/>
                    <a:pt x="60438" y="455930"/>
                  </a:cubicBezTo>
                  <a:cubicBezTo>
                    <a:pt x="71868" y="457200"/>
                    <a:pt x="84568" y="461010"/>
                    <a:pt x="92188" y="469900"/>
                  </a:cubicBezTo>
                  <a:cubicBezTo>
                    <a:pt x="101078" y="480060"/>
                    <a:pt x="108698" y="504190"/>
                    <a:pt x="107428" y="518160"/>
                  </a:cubicBezTo>
                  <a:cubicBezTo>
                    <a:pt x="106158" y="529590"/>
                    <a:pt x="98538" y="541020"/>
                    <a:pt x="90918" y="548640"/>
                  </a:cubicBezTo>
                  <a:cubicBezTo>
                    <a:pt x="83298" y="556260"/>
                    <a:pt x="70598" y="561340"/>
                    <a:pt x="60438" y="562610"/>
                  </a:cubicBezTo>
                  <a:cubicBezTo>
                    <a:pt x="50278" y="563880"/>
                    <a:pt x="36308" y="560070"/>
                    <a:pt x="27418" y="554990"/>
                  </a:cubicBezTo>
                  <a:cubicBezTo>
                    <a:pt x="18528" y="549910"/>
                    <a:pt x="8368" y="539750"/>
                    <a:pt x="4558" y="528320"/>
                  </a:cubicBezTo>
                  <a:cubicBezTo>
                    <a:pt x="748" y="515620"/>
                    <a:pt x="2018" y="490220"/>
                    <a:pt x="10908" y="478790"/>
                  </a:cubicBezTo>
                  <a:cubicBezTo>
                    <a:pt x="19798" y="466090"/>
                    <a:pt x="40118" y="455930"/>
                    <a:pt x="55358" y="455930"/>
                  </a:cubicBezTo>
                  <a:cubicBezTo>
                    <a:pt x="69328" y="455930"/>
                    <a:pt x="89648" y="467360"/>
                    <a:pt x="98538" y="478790"/>
                  </a:cubicBezTo>
                  <a:cubicBezTo>
                    <a:pt x="107428" y="491490"/>
                    <a:pt x="111238" y="515620"/>
                    <a:pt x="104888" y="529590"/>
                  </a:cubicBezTo>
                  <a:cubicBezTo>
                    <a:pt x="98538" y="544830"/>
                    <a:pt x="68058" y="560070"/>
                    <a:pt x="54088" y="562610"/>
                  </a:cubicBezTo>
                  <a:cubicBezTo>
                    <a:pt x="45198" y="563880"/>
                    <a:pt x="36308" y="561340"/>
                    <a:pt x="28688" y="556260"/>
                  </a:cubicBezTo>
                  <a:cubicBezTo>
                    <a:pt x="19798" y="549910"/>
                    <a:pt x="8368" y="542290"/>
                    <a:pt x="4558" y="527050"/>
                  </a:cubicBezTo>
                  <a:cubicBezTo>
                    <a:pt x="-4332" y="495300"/>
                    <a:pt x="15988" y="406400"/>
                    <a:pt x="31228" y="365760"/>
                  </a:cubicBezTo>
                  <a:cubicBezTo>
                    <a:pt x="42658" y="336550"/>
                    <a:pt x="73138" y="297180"/>
                    <a:pt x="74408" y="297180"/>
                  </a:cubicBezTo>
                  <a:cubicBezTo>
                    <a:pt x="75678" y="297180"/>
                    <a:pt x="46468" y="355600"/>
                    <a:pt x="43928" y="354330"/>
                  </a:cubicBezTo>
                  <a:cubicBezTo>
                    <a:pt x="41388" y="353060"/>
                    <a:pt x="45198" y="327660"/>
                    <a:pt x="50278" y="317500"/>
                  </a:cubicBezTo>
                  <a:cubicBezTo>
                    <a:pt x="54088" y="309880"/>
                    <a:pt x="60438" y="302260"/>
                    <a:pt x="68058" y="298450"/>
                  </a:cubicBezTo>
                  <a:cubicBezTo>
                    <a:pt x="76948" y="293370"/>
                    <a:pt x="93458" y="289560"/>
                    <a:pt x="104888" y="292100"/>
                  </a:cubicBezTo>
                  <a:cubicBezTo>
                    <a:pt x="118858" y="295910"/>
                    <a:pt x="139178" y="308610"/>
                    <a:pt x="145528" y="321310"/>
                  </a:cubicBezTo>
                  <a:cubicBezTo>
                    <a:pt x="151878" y="334010"/>
                    <a:pt x="134098" y="361950"/>
                    <a:pt x="141718" y="368300"/>
                  </a:cubicBezTo>
                  <a:cubicBezTo>
                    <a:pt x="151878" y="375920"/>
                    <a:pt x="195058" y="347980"/>
                    <a:pt x="216648" y="346710"/>
                  </a:cubicBezTo>
                  <a:cubicBezTo>
                    <a:pt x="231888" y="346710"/>
                    <a:pt x="245858" y="363220"/>
                    <a:pt x="257288" y="355600"/>
                  </a:cubicBezTo>
                  <a:cubicBezTo>
                    <a:pt x="286498" y="334010"/>
                    <a:pt x="258558" y="97790"/>
                    <a:pt x="289038" y="52070"/>
                  </a:cubicBezTo>
                  <a:cubicBezTo>
                    <a:pt x="301738" y="33020"/>
                    <a:pt x="323328" y="25400"/>
                    <a:pt x="338568" y="24130"/>
                  </a:cubicBezTo>
                  <a:cubicBezTo>
                    <a:pt x="349998" y="24130"/>
                    <a:pt x="362698" y="30480"/>
                    <a:pt x="370318" y="38100"/>
                  </a:cubicBezTo>
                  <a:cubicBezTo>
                    <a:pt x="377938" y="45720"/>
                    <a:pt x="381748" y="54610"/>
                    <a:pt x="384288" y="71120"/>
                  </a:cubicBezTo>
                  <a:cubicBezTo>
                    <a:pt x="390638" y="115570"/>
                    <a:pt x="374128" y="280670"/>
                    <a:pt x="348728" y="322580"/>
                  </a:cubicBezTo>
                  <a:cubicBezTo>
                    <a:pt x="337298" y="341630"/>
                    <a:pt x="319518" y="351790"/>
                    <a:pt x="305548" y="353060"/>
                  </a:cubicBezTo>
                  <a:cubicBezTo>
                    <a:pt x="295388" y="354330"/>
                    <a:pt x="282688" y="347980"/>
                    <a:pt x="275068" y="341630"/>
                  </a:cubicBezTo>
                  <a:cubicBezTo>
                    <a:pt x="267448" y="335280"/>
                    <a:pt x="263638" y="327660"/>
                    <a:pt x="258558" y="312420"/>
                  </a:cubicBezTo>
                  <a:cubicBezTo>
                    <a:pt x="247128" y="276860"/>
                    <a:pt x="230618" y="153670"/>
                    <a:pt x="244588" y="115570"/>
                  </a:cubicBezTo>
                  <a:cubicBezTo>
                    <a:pt x="252208" y="95250"/>
                    <a:pt x="268718" y="81280"/>
                    <a:pt x="281418" y="77470"/>
                  </a:cubicBezTo>
                  <a:cubicBezTo>
                    <a:pt x="291578" y="73660"/>
                    <a:pt x="304278" y="77470"/>
                    <a:pt x="313168" y="82550"/>
                  </a:cubicBezTo>
                  <a:cubicBezTo>
                    <a:pt x="322058" y="87630"/>
                    <a:pt x="329678" y="95250"/>
                    <a:pt x="333488" y="107950"/>
                  </a:cubicBezTo>
                  <a:cubicBezTo>
                    <a:pt x="339838" y="130810"/>
                    <a:pt x="324598" y="184150"/>
                    <a:pt x="315708" y="220980"/>
                  </a:cubicBezTo>
                  <a:cubicBezTo>
                    <a:pt x="305548" y="257810"/>
                    <a:pt x="289038" y="308610"/>
                    <a:pt x="276338" y="330200"/>
                  </a:cubicBezTo>
                  <a:cubicBezTo>
                    <a:pt x="269988" y="340360"/>
                    <a:pt x="264908" y="346710"/>
                    <a:pt x="257288" y="350520"/>
                  </a:cubicBezTo>
                  <a:cubicBezTo>
                    <a:pt x="249668" y="354330"/>
                    <a:pt x="236968" y="356870"/>
                    <a:pt x="228078" y="353060"/>
                  </a:cubicBezTo>
                  <a:cubicBezTo>
                    <a:pt x="216648" y="347980"/>
                    <a:pt x="205218" y="336550"/>
                    <a:pt x="198868" y="317500"/>
                  </a:cubicBezTo>
                  <a:cubicBezTo>
                    <a:pt x="183628" y="274320"/>
                    <a:pt x="187438" y="109220"/>
                    <a:pt x="203948" y="76200"/>
                  </a:cubicBezTo>
                  <a:cubicBezTo>
                    <a:pt x="209028" y="64770"/>
                    <a:pt x="217918" y="60960"/>
                    <a:pt x="225538" y="58420"/>
                  </a:cubicBezTo>
                  <a:cubicBezTo>
                    <a:pt x="234428" y="55880"/>
                    <a:pt x="245858" y="55880"/>
                    <a:pt x="253478" y="59690"/>
                  </a:cubicBezTo>
                  <a:cubicBezTo>
                    <a:pt x="261098" y="63500"/>
                    <a:pt x="269988" y="72390"/>
                    <a:pt x="273798" y="80010"/>
                  </a:cubicBezTo>
                  <a:cubicBezTo>
                    <a:pt x="277608" y="87630"/>
                    <a:pt x="277608" y="93980"/>
                    <a:pt x="276338" y="107950"/>
                  </a:cubicBezTo>
                  <a:cubicBezTo>
                    <a:pt x="272528" y="149860"/>
                    <a:pt x="226808" y="298450"/>
                    <a:pt x="203948" y="358140"/>
                  </a:cubicBezTo>
                  <a:cubicBezTo>
                    <a:pt x="189978" y="393700"/>
                    <a:pt x="178548" y="424180"/>
                    <a:pt x="163308" y="439420"/>
                  </a:cubicBezTo>
                  <a:cubicBezTo>
                    <a:pt x="154418" y="449580"/>
                    <a:pt x="142988" y="457200"/>
                    <a:pt x="132828" y="455930"/>
                  </a:cubicBezTo>
                  <a:cubicBezTo>
                    <a:pt x="120128" y="454660"/>
                    <a:pt x="104888" y="443230"/>
                    <a:pt x="95998" y="424180"/>
                  </a:cubicBezTo>
                  <a:cubicBezTo>
                    <a:pt x="73138" y="375920"/>
                    <a:pt x="74408" y="190500"/>
                    <a:pt x="82028" y="120650"/>
                  </a:cubicBezTo>
                  <a:cubicBezTo>
                    <a:pt x="85838" y="82550"/>
                    <a:pt x="89648" y="48260"/>
                    <a:pt x="104888" y="34290"/>
                  </a:cubicBezTo>
                  <a:cubicBezTo>
                    <a:pt x="115048" y="24130"/>
                    <a:pt x="134098" y="21590"/>
                    <a:pt x="145528" y="25400"/>
                  </a:cubicBezTo>
                  <a:cubicBezTo>
                    <a:pt x="156958" y="29210"/>
                    <a:pt x="170928" y="38100"/>
                    <a:pt x="176008" y="53340"/>
                  </a:cubicBezTo>
                  <a:cubicBezTo>
                    <a:pt x="188708" y="87630"/>
                    <a:pt x="164578" y="199390"/>
                    <a:pt x="148068" y="248920"/>
                  </a:cubicBezTo>
                  <a:cubicBezTo>
                    <a:pt x="136638" y="283210"/>
                    <a:pt x="123938" y="318770"/>
                    <a:pt x="106158" y="330200"/>
                  </a:cubicBezTo>
                  <a:cubicBezTo>
                    <a:pt x="93458" y="337820"/>
                    <a:pt x="75678" y="335280"/>
                    <a:pt x="64248" y="330200"/>
                  </a:cubicBezTo>
                  <a:cubicBezTo>
                    <a:pt x="54088" y="326390"/>
                    <a:pt x="47738" y="320040"/>
                    <a:pt x="42658" y="306070"/>
                  </a:cubicBezTo>
                  <a:cubicBezTo>
                    <a:pt x="28688" y="269240"/>
                    <a:pt x="27418" y="116840"/>
                    <a:pt x="37578" y="78740"/>
                  </a:cubicBezTo>
                  <a:cubicBezTo>
                    <a:pt x="41388" y="63500"/>
                    <a:pt x="46468" y="57150"/>
                    <a:pt x="54088" y="50800"/>
                  </a:cubicBezTo>
                  <a:cubicBezTo>
                    <a:pt x="61708" y="44450"/>
                    <a:pt x="75678" y="38100"/>
                    <a:pt x="85838" y="40640"/>
                  </a:cubicBezTo>
                  <a:cubicBezTo>
                    <a:pt x="98538" y="43180"/>
                    <a:pt x="118858" y="53340"/>
                    <a:pt x="126478" y="72390"/>
                  </a:cubicBezTo>
                  <a:cubicBezTo>
                    <a:pt x="141718" y="109220"/>
                    <a:pt x="116318" y="242570"/>
                    <a:pt x="97268" y="280670"/>
                  </a:cubicBezTo>
                  <a:cubicBezTo>
                    <a:pt x="88378" y="298450"/>
                    <a:pt x="78218" y="308610"/>
                    <a:pt x="65518" y="312420"/>
                  </a:cubicBezTo>
                  <a:cubicBezTo>
                    <a:pt x="52818" y="316230"/>
                    <a:pt x="32498" y="312420"/>
                    <a:pt x="22338" y="304800"/>
                  </a:cubicBezTo>
                  <a:cubicBezTo>
                    <a:pt x="13448" y="298450"/>
                    <a:pt x="8368" y="289560"/>
                    <a:pt x="4558" y="275590"/>
                  </a:cubicBezTo>
                  <a:cubicBezTo>
                    <a:pt x="-3062" y="245110"/>
                    <a:pt x="-1792" y="151130"/>
                    <a:pt x="13448" y="119380"/>
                  </a:cubicBezTo>
                  <a:cubicBezTo>
                    <a:pt x="22338" y="100330"/>
                    <a:pt x="40118" y="87630"/>
                    <a:pt x="54088" y="83820"/>
                  </a:cubicBezTo>
                  <a:cubicBezTo>
                    <a:pt x="65518" y="81280"/>
                    <a:pt x="78218" y="85090"/>
                    <a:pt x="87108" y="91440"/>
                  </a:cubicBezTo>
                  <a:cubicBezTo>
                    <a:pt x="95998" y="97790"/>
                    <a:pt x="102348" y="105410"/>
                    <a:pt x="106158" y="119380"/>
                  </a:cubicBezTo>
                  <a:cubicBezTo>
                    <a:pt x="115048" y="147320"/>
                    <a:pt x="117588" y="233680"/>
                    <a:pt x="106158" y="262890"/>
                  </a:cubicBezTo>
                  <a:cubicBezTo>
                    <a:pt x="99808" y="278130"/>
                    <a:pt x="88378" y="289560"/>
                    <a:pt x="75678" y="293370"/>
                  </a:cubicBezTo>
                  <a:cubicBezTo>
                    <a:pt x="64248" y="297180"/>
                    <a:pt x="43928" y="293370"/>
                    <a:pt x="33768" y="285750"/>
                  </a:cubicBezTo>
                  <a:cubicBezTo>
                    <a:pt x="23608" y="278130"/>
                    <a:pt x="17258" y="264160"/>
                    <a:pt x="17258" y="246380"/>
                  </a:cubicBezTo>
                  <a:cubicBezTo>
                    <a:pt x="18528" y="209550"/>
                    <a:pt x="69328" y="102870"/>
                    <a:pt x="97268" y="77470"/>
                  </a:cubicBezTo>
                  <a:cubicBezTo>
                    <a:pt x="109968" y="66040"/>
                    <a:pt x="123938" y="60960"/>
                    <a:pt x="136638" y="62230"/>
                  </a:cubicBezTo>
                  <a:cubicBezTo>
                    <a:pt x="149338" y="63500"/>
                    <a:pt x="164578" y="73660"/>
                    <a:pt x="172198" y="86360"/>
                  </a:cubicBezTo>
                  <a:cubicBezTo>
                    <a:pt x="183628" y="104140"/>
                    <a:pt x="183628" y="138430"/>
                    <a:pt x="183628" y="166370"/>
                  </a:cubicBezTo>
                  <a:cubicBezTo>
                    <a:pt x="184898" y="195580"/>
                    <a:pt x="189978" y="243840"/>
                    <a:pt x="174738" y="256540"/>
                  </a:cubicBezTo>
                  <a:cubicBezTo>
                    <a:pt x="160768" y="267970"/>
                    <a:pt x="109968" y="262890"/>
                    <a:pt x="99808" y="247650"/>
                  </a:cubicBezTo>
                  <a:cubicBezTo>
                    <a:pt x="88378" y="229870"/>
                    <a:pt x="116318" y="179070"/>
                    <a:pt x="130288" y="143510"/>
                  </a:cubicBezTo>
                  <a:cubicBezTo>
                    <a:pt x="145528" y="105410"/>
                    <a:pt x="169658" y="45720"/>
                    <a:pt x="189978" y="27940"/>
                  </a:cubicBezTo>
                  <a:cubicBezTo>
                    <a:pt x="200138" y="19050"/>
                    <a:pt x="209028" y="16510"/>
                    <a:pt x="219188" y="17780"/>
                  </a:cubicBezTo>
                  <a:cubicBezTo>
                    <a:pt x="230618" y="19050"/>
                    <a:pt x="245858" y="24130"/>
                    <a:pt x="253478" y="38100"/>
                  </a:cubicBezTo>
                  <a:cubicBezTo>
                    <a:pt x="271258" y="68580"/>
                    <a:pt x="262368" y="173990"/>
                    <a:pt x="257288" y="234950"/>
                  </a:cubicBezTo>
                  <a:cubicBezTo>
                    <a:pt x="253478" y="288290"/>
                    <a:pt x="253478" y="372110"/>
                    <a:pt x="229348" y="384810"/>
                  </a:cubicBezTo>
                  <a:cubicBezTo>
                    <a:pt x="211568" y="394970"/>
                    <a:pt x="164578" y="375920"/>
                    <a:pt x="151878" y="353060"/>
                  </a:cubicBezTo>
                  <a:cubicBezTo>
                    <a:pt x="131558" y="318770"/>
                    <a:pt x="164578" y="226060"/>
                    <a:pt x="177278" y="167640"/>
                  </a:cubicBezTo>
                  <a:cubicBezTo>
                    <a:pt x="189978" y="113030"/>
                    <a:pt x="202678" y="34290"/>
                    <a:pt x="226808" y="12700"/>
                  </a:cubicBezTo>
                  <a:cubicBezTo>
                    <a:pt x="239508" y="1270"/>
                    <a:pt x="259828" y="-2540"/>
                    <a:pt x="271258" y="2540"/>
                  </a:cubicBezTo>
                  <a:cubicBezTo>
                    <a:pt x="282688" y="7620"/>
                    <a:pt x="292848" y="21590"/>
                    <a:pt x="297928" y="39370"/>
                  </a:cubicBezTo>
                  <a:cubicBezTo>
                    <a:pt x="308088" y="72390"/>
                    <a:pt x="306818" y="172720"/>
                    <a:pt x="289038" y="199390"/>
                  </a:cubicBezTo>
                  <a:cubicBezTo>
                    <a:pt x="280148" y="213360"/>
                    <a:pt x="259828" y="219710"/>
                    <a:pt x="248398" y="219710"/>
                  </a:cubicBezTo>
                  <a:cubicBezTo>
                    <a:pt x="239508" y="219710"/>
                    <a:pt x="229348" y="212090"/>
                    <a:pt x="224268" y="205740"/>
                  </a:cubicBezTo>
                  <a:cubicBezTo>
                    <a:pt x="219188" y="199390"/>
                    <a:pt x="215378" y="179070"/>
                    <a:pt x="215378" y="179070"/>
                  </a:cubicBezTo>
                </a:path>
              </a:pathLst>
            </a:custGeom>
            <a:solidFill>
              <a:srgbClr val="FFF8ED"/>
            </a:solidFill>
            <a:ln cap="sq">
              <a:noFill/>
              <a:prstDash val="solid"/>
              <a:miter/>
            </a:ln>
          </p:spPr>
          <p:txBody>
            <a:bodyPr/>
            <a:lstStyle/>
            <a:p>
              <a:endParaRPr lang="en-GB"/>
            </a:p>
          </p:txBody>
        </p:sp>
      </p:grpSp>
      <p:grpSp>
        <p:nvGrpSpPr>
          <p:cNvPr id="17" name="Group 17"/>
          <p:cNvGrpSpPr/>
          <p:nvPr/>
        </p:nvGrpSpPr>
        <p:grpSpPr>
          <a:xfrm>
            <a:off x="13325561" y="3940935"/>
            <a:ext cx="332874" cy="237767"/>
            <a:chOff x="0" y="0"/>
            <a:chExt cx="453390" cy="323850"/>
          </a:xfrm>
        </p:grpSpPr>
        <p:sp>
          <p:nvSpPr>
            <p:cNvPr id="18" name="Freeform 18"/>
            <p:cNvSpPr/>
            <p:nvPr/>
          </p:nvSpPr>
          <p:spPr>
            <a:xfrm>
              <a:off x="49280" y="50604"/>
              <a:ext cx="349738" cy="223002"/>
            </a:xfrm>
            <a:custGeom>
              <a:avLst/>
              <a:gdLst/>
              <a:ahLst/>
              <a:cxnLst/>
              <a:rect l="l" t="t" r="r" b="b"/>
              <a:pathLst>
                <a:path w="349738" h="223002">
                  <a:moveTo>
                    <a:pt x="349500" y="35756"/>
                  </a:moveTo>
                  <a:cubicBezTo>
                    <a:pt x="350770" y="106876"/>
                    <a:pt x="346960" y="122116"/>
                    <a:pt x="338070" y="132276"/>
                  </a:cubicBezTo>
                  <a:cubicBezTo>
                    <a:pt x="330450" y="141166"/>
                    <a:pt x="321560" y="146246"/>
                    <a:pt x="305050" y="151326"/>
                  </a:cubicBezTo>
                  <a:cubicBezTo>
                    <a:pt x="268220" y="164026"/>
                    <a:pt x="153920" y="160216"/>
                    <a:pt x="110740" y="179266"/>
                  </a:cubicBezTo>
                  <a:cubicBezTo>
                    <a:pt x="84070" y="190696"/>
                    <a:pt x="73910" y="221176"/>
                    <a:pt x="54860" y="222446"/>
                  </a:cubicBezTo>
                  <a:cubicBezTo>
                    <a:pt x="38350" y="223716"/>
                    <a:pt x="11680" y="207206"/>
                    <a:pt x="5330" y="193236"/>
                  </a:cubicBezTo>
                  <a:cubicBezTo>
                    <a:pt x="-1020" y="179266"/>
                    <a:pt x="5330" y="147516"/>
                    <a:pt x="15490" y="136086"/>
                  </a:cubicBezTo>
                  <a:cubicBezTo>
                    <a:pt x="24380" y="125926"/>
                    <a:pt x="47240" y="119576"/>
                    <a:pt x="61210" y="122116"/>
                  </a:cubicBezTo>
                  <a:cubicBezTo>
                    <a:pt x="75180" y="124656"/>
                    <a:pt x="92960" y="139896"/>
                    <a:pt x="98040" y="152596"/>
                  </a:cubicBezTo>
                  <a:cubicBezTo>
                    <a:pt x="103120" y="165296"/>
                    <a:pt x="101850" y="188156"/>
                    <a:pt x="94230" y="199586"/>
                  </a:cubicBezTo>
                  <a:cubicBezTo>
                    <a:pt x="86610" y="211016"/>
                    <a:pt x="65020" y="221176"/>
                    <a:pt x="52320" y="222446"/>
                  </a:cubicBezTo>
                  <a:cubicBezTo>
                    <a:pt x="42160" y="223716"/>
                    <a:pt x="29460" y="219906"/>
                    <a:pt x="21840" y="213556"/>
                  </a:cubicBezTo>
                  <a:cubicBezTo>
                    <a:pt x="12950" y="207206"/>
                    <a:pt x="5330" y="197046"/>
                    <a:pt x="2790" y="186886"/>
                  </a:cubicBezTo>
                  <a:cubicBezTo>
                    <a:pt x="250" y="174186"/>
                    <a:pt x="2790" y="151326"/>
                    <a:pt x="11680" y="139896"/>
                  </a:cubicBezTo>
                  <a:cubicBezTo>
                    <a:pt x="20570" y="129736"/>
                    <a:pt x="40890" y="120846"/>
                    <a:pt x="54860" y="122116"/>
                  </a:cubicBezTo>
                  <a:cubicBezTo>
                    <a:pt x="68830" y="123386"/>
                    <a:pt x="89150" y="134816"/>
                    <a:pt x="95500" y="147516"/>
                  </a:cubicBezTo>
                  <a:cubicBezTo>
                    <a:pt x="101850" y="161486"/>
                    <a:pt x="98040" y="194506"/>
                    <a:pt x="87880" y="207206"/>
                  </a:cubicBezTo>
                  <a:cubicBezTo>
                    <a:pt x="78990" y="218636"/>
                    <a:pt x="57400" y="224986"/>
                    <a:pt x="43430" y="222446"/>
                  </a:cubicBezTo>
                  <a:cubicBezTo>
                    <a:pt x="28190" y="218636"/>
                    <a:pt x="6600" y="195776"/>
                    <a:pt x="1520" y="181806"/>
                  </a:cubicBezTo>
                  <a:cubicBezTo>
                    <a:pt x="-2290" y="170376"/>
                    <a:pt x="1520" y="158946"/>
                    <a:pt x="7870" y="146246"/>
                  </a:cubicBezTo>
                  <a:cubicBezTo>
                    <a:pt x="19300" y="127196"/>
                    <a:pt x="47240" y="100526"/>
                    <a:pt x="78990" y="85286"/>
                  </a:cubicBezTo>
                  <a:cubicBezTo>
                    <a:pt x="124710" y="63696"/>
                    <a:pt x="249170" y="78936"/>
                    <a:pt x="270760" y="57346"/>
                  </a:cubicBezTo>
                  <a:cubicBezTo>
                    <a:pt x="279650" y="48456"/>
                    <a:pt x="269490" y="30676"/>
                    <a:pt x="274570" y="21786"/>
                  </a:cubicBezTo>
                  <a:cubicBezTo>
                    <a:pt x="279650" y="11626"/>
                    <a:pt x="293620" y="1466"/>
                    <a:pt x="303780" y="196"/>
                  </a:cubicBezTo>
                  <a:cubicBezTo>
                    <a:pt x="313940" y="-1074"/>
                    <a:pt x="330450" y="4006"/>
                    <a:pt x="338070" y="10356"/>
                  </a:cubicBezTo>
                  <a:cubicBezTo>
                    <a:pt x="344420" y="16706"/>
                    <a:pt x="349500" y="35756"/>
                    <a:pt x="349500" y="35756"/>
                  </a:cubicBezTo>
                </a:path>
              </a:pathLst>
            </a:custGeom>
            <a:solidFill>
              <a:srgbClr val="FFF8ED"/>
            </a:solidFill>
            <a:ln cap="sq">
              <a:noFill/>
              <a:prstDash val="solid"/>
              <a:miter/>
            </a:ln>
          </p:spPr>
          <p:txBody>
            <a:bodyPr/>
            <a:lstStyle/>
            <a:p>
              <a:endParaRPr lang="en-GB"/>
            </a:p>
          </p:txBody>
        </p:sp>
      </p:grpSp>
      <p:grpSp>
        <p:nvGrpSpPr>
          <p:cNvPr id="19" name="Group 19"/>
          <p:cNvGrpSpPr/>
          <p:nvPr/>
        </p:nvGrpSpPr>
        <p:grpSpPr>
          <a:xfrm>
            <a:off x="13312507" y="4006205"/>
            <a:ext cx="224713" cy="203268"/>
            <a:chOff x="0" y="0"/>
            <a:chExt cx="306070" cy="276860"/>
          </a:xfrm>
        </p:grpSpPr>
        <p:sp>
          <p:nvSpPr>
            <p:cNvPr id="20" name="Freeform 20"/>
            <p:cNvSpPr/>
            <p:nvPr/>
          </p:nvSpPr>
          <p:spPr>
            <a:xfrm>
              <a:off x="50598" y="50679"/>
              <a:ext cx="206450" cy="175698"/>
            </a:xfrm>
            <a:custGeom>
              <a:avLst/>
              <a:gdLst/>
              <a:ahLst/>
              <a:cxnLst/>
              <a:rect l="l" t="t" r="r" b="b"/>
              <a:pathLst>
                <a:path w="206450" h="175698">
                  <a:moveTo>
                    <a:pt x="198322" y="63621"/>
                  </a:moveTo>
                  <a:cubicBezTo>
                    <a:pt x="48462" y="177921"/>
                    <a:pt x="38302" y="176651"/>
                    <a:pt x="29412" y="172841"/>
                  </a:cubicBezTo>
                  <a:cubicBezTo>
                    <a:pt x="20522" y="169031"/>
                    <a:pt x="9092" y="161411"/>
                    <a:pt x="5282" y="151251"/>
                  </a:cubicBezTo>
                  <a:cubicBezTo>
                    <a:pt x="202" y="139821"/>
                    <a:pt x="6552" y="109341"/>
                    <a:pt x="5282" y="109341"/>
                  </a:cubicBezTo>
                  <a:cubicBezTo>
                    <a:pt x="4012" y="109341"/>
                    <a:pt x="-1068" y="125851"/>
                    <a:pt x="202" y="125851"/>
                  </a:cubicBezTo>
                  <a:cubicBezTo>
                    <a:pt x="1472" y="127121"/>
                    <a:pt x="14172" y="96641"/>
                    <a:pt x="24332" y="90291"/>
                  </a:cubicBezTo>
                  <a:cubicBezTo>
                    <a:pt x="33222" y="85211"/>
                    <a:pt x="44652" y="83941"/>
                    <a:pt x="53542" y="86481"/>
                  </a:cubicBezTo>
                  <a:cubicBezTo>
                    <a:pt x="64972" y="89021"/>
                    <a:pt x="81482" y="100451"/>
                    <a:pt x="86562" y="111881"/>
                  </a:cubicBezTo>
                  <a:cubicBezTo>
                    <a:pt x="91642" y="123311"/>
                    <a:pt x="90372" y="143631"/>
                    <a:pt x="84022" y="153791"/>
                  </a:cubicBezTo>
                  <a:cubicBezTo>
                    <a:pt x="77672" y="163951"/>
                    <a:pt x="59892" y="175381"/>
                    <a:pt x="47192" y="175381"/>
                  </a:cubicBezTo>
                  <a:cubicBezTo>
                    <a:pt x="34492" y="175381"/>
                    <a:pt x="15442" y="167761"/>
                    <a:pt x="9092" y="157601"/>
                  </a:cubicBezTo>
                  <a:cubicBezTo>
                    <a:pt x="1472" y="144901"/>
                    <a:pt x="1472" y="115691"/>
                    <a:pt x="9092" y="102991"/>
                  </a:cubicBezTo>
                  <a:cubicBezTo>
                    <a:pt x="15442" y="92831"/>
                    <a:pt x="35762" y="83941"/>
                    <a:pt x="48462" y="85211"/>
                  </a:cubicBezTo>
                  <a:cubicBezTo>
                    <a:pt x="61162" y="86481"/>
                    <a:pt x="78942" y="96641"/>
                    <a:pt x="84022" y="108071"/>
                  </a:cubicBezTo>
                  <a:cubicBezTo>
                    <a:pt x="90372" y="120771"/>
                    <a:pt x="86562" y="149981"/>
                    <a:pt x="78942" y="161411"/>
                  </a:cubicBezTo>
                  <a:cubicBezTo>
                    <a:pt x="72592" y="170301"/>
                    <a:pt x="61162" y="174111"/>
                    <a:pt x="51002" y="175381"/>
                  </a:cubicBezTo>
                  <a:cubicBezTo>
                    <a:pt x="40842" y="176651"/>
                    <a:pt x="28142" y="174111"/>
                    <a:pt x="19252" y="167761"/>
                  </a:cubicBezTo>
                  <a:cubicBezTo>
                    <a:pt x="11632" y="161411"/>
                    <a:pt x="4012" y="151251"/>
                    <a:pt x="1472" y="141091"/>
                  </a:cubicBezTo>
                  <a:cubicBezTo>
                    <a:pt x="-1068" y="130931"/>
                    <a:pt x="202" y="120771"/>
                    <a:pt x="5282" y="109341"/>
                  </a:cubicBezTo>
                  <a:cubicBezTo>
                    <a:pt x="12902" y="91561"/>
                    <a:pt x="34492" y="67431"/>
                    <a:pt x="56082" y="50921"/>
                  </a:cubicBezTo>
                  <a:cubicBezTo>
                    <a:pt x="82752" y="30601"/>
                    <a:pt x="128472" y="1391"/>
                    <a:pt x="156412" y="121"/>
                  </a:cubicBezTo>
                  <a:cubicBezTo>
                    <a:pt x="175462" y="-1149"/>
                    <a:pt x="198322" y="7741"/>
                    <a:pt x="204672" y="19171"/>
                  </a:cubicBezTo>
                  <a:cubicBezTo>
                    <a:pt x="211022" y="29331"/>
                    <a:pt x="198322" y="63621"/>
                    <a:pt x="198322" y="63621"/>
                  </a:cubicBezTo>
                </a:path>
              </a:pathLst>
            </a:custGeom>
            <a:solidFill>
              <a:srgbClr val="FFF8ED"/>
            </a:solidFill>
            <a:ln cap="sq">
              <a:noFill/>
              <a:prstDash val="solid"/>
              <a:miter/>
            </a:ln>
          </p:spPr>
          <p:txBody>
            <a:bodyPr/>
            <a:lstStyle/>
            <a:p>
              <a:endParaRPr lang="en-GB"/>
            </a:p>
          </p:txBody>
        </p:sp>
      </p:grpSp>
      <p:grpSp>
        <p:nvGrpSpPr>
          <p:cNvPr id="21" name="Group 21"/>
          <p:cNvGrpSpPr/>
          <p:nvPr/>
        </p:nvGrpSpPr>
        <p:grpSpPr>
          <a:xfrm>
            <a:off x="13307845" y="4264485"/>
            <a:ext cx="351523" cy="463413"/>
            <a:chOff x="0" y="0"/>
            <a:chExt cx="478790" cy="631190"/>
          </a:xfrm>
        </p:grpSpPr>
        <p:sp>
          <p:nvSpPr>
            <p:cNvPr id="22" name="Freeform 22"/>
            <p:cNvSpPr/>
            <p:nvPr/>
          </p:nvSpPr>
          <p:spPr>
            <a:xfrm>
              <a:off x="48915" y="50432"/>
              <a:ext cx="390125" cy="536208"/>
            </a:xfrm>
            <a:custGeom>
              <a:avLst/>
              <a:gdLst/>
              <a:ahLst/>
              <a:cxnLst/>
              <a:rect l="l" t="t" r="r" b="b"/>
              <a:pathLst>
                <a:path w="390125" h="536208">
                  <a:moveTo>
                    <a:pt x="67925" y="9258"/>
                  </a:moveTo>
                  <a:cubicBezTo>
                    <a:pt x="217785" y="117208"/>
                    <a:pt x="297795" y="99428"/>
                    <a:pt x="332085" y="113398"/>
                  </a:cubicBezTo>
                  <a:cubicBezTo>
                    <a:pt x="351135" y="121018"/>
                    <a:pt x="361295" y="126098"/>
                    <a:pt x="371455" y="145148"/>
                  </a:cubicBezTo>
                  <a:cubicBezTo>
                    <a:pt x="395585" y="194678"/>
                    <a:pt x="394315" y="405498"/>
                    <a:pt x="379075" y="467728"/>
                  </a:cubicBezTo>
                  <a:cubicBezTo>
                    <a:pt x="372725" y="495668"/>
                    <a:pt x="367645" y="512178"/>
                    <a:pt x="347325" y="524878"/>
                  </a:cubicBezTo>
                  <a:cubicBezTo>
                    <a:pt x="314305" y="545198"/>
                    <a:pt x="221595" y="532498"/>
                    <a:pt x="172065" y="529958"/>
                  </a:cubicBezTo>
                  <a:cubicBezTo>
                    <a:pt x="136505" y="527418"/>
                    <a:pt x="104755" y="526148"/>
                    <a:pt x="80625" y="517258"/>
                  </a:cubicBezTo>
                  <a:cubicBezTo>
                    <a:pt x="62845" y="510908"/>
                    <a:pt x="45065" y="505828"/>
                    <a:pt x="36175" y="489318"/>
                  </a:cubicBezTo>
                  <a:cubicBezTo>
                    <a:pt x="20935" y="458838"/>
                    <a:pt x="48875" y="382638"/>
                    <a:pt x="46335" y="326758"/>
                  </a:cubicBezTo>
                  <a:cubicBezTo>
                    <a:pt x="43795" y="267068"/>
                    <a:pt x="13315" y="175628"/>
                    <a:pt x="20935" y="140068"/>
                  </a:cubicBezTo>
                  <a:cubicBezTo>
                    <a:pt x="24745" y="123558"/>
                    <a:pt x="32365" y="114668"/>
                    <a:pt x="42525" y="107048"/>
                  </a:cubicBezTo>
                  <a:cubicBezTo>
                    <a:pt x="52685" y="99428"/>
                    <a:pt x="67925" y="96888"/>
                    <a:pt x="79355" y="96888"/>
                  </a:cubicBezTo>
                  <a:cubicBezTo>
                    <a:pt x="88245" y="96888"/>
                    <a:pt x="97135" y="99428"/>
                    <a:pt x="104755" y="104508"/>
                  </a:cubicBezTo>
                  <a:cubicBezTo>
                    <a:pt x="113645" y="110858"/>
                    <a:pt x="127615" y="136258"/>
                    <a:pt x="127615" y="136258"/>
                  </a:cubicBezTo>
                  <a:cubicBezTo>
                    <a:pt x="127615" y="136258"/>
                    <a:pt x="100945" y="109588"/>
                    <a:pt x="104755" y="104508"/>
                  </a:cubicBezTo>
                  <a:cubicBezTo>
                    <a:pt x="111105" y="94348"/>
                    <a:pt x="225405" y="127368"/>
                    <a:pt x="266045" y="146418"/>
                  </a:cubicBezTo>
                  <a:cubicBezTo>
                    <a:pt x="293985" y="159118"/>
                    <a:pt x="320655" y="173088"/>
                    <a:pt x="330815" y="190868"/>
                  </a:cubicBezTo>
                  <a:cubicBezTo>
                    <a:pt x="338435" y="204838"/>
                    <a:pt x="339705" y="225158"/>
                    <a:pt x="334625" y="237858"/>
                  </a:cubicBezTo>
                  <a:cubicBezTo>
                    <a:pt x="330815" y="250558"/>
                    <a:pt x="320655" y="260718"/>
                    <a:pt x="306685" y="268338"/>
                  </a:cubicBezTo>
                  <a:cubicBezTo>
                    <a:pt x="281285" y="281038"/>
                    <a:pt x="191115" y="296278"/>
                    <a:pt x="183495" y="284848"/>
                  </a:cubicBezTo>
                  <a:cubicBezTo>
                    <a:pt x="178415" y="278498"/>
                    <a:pt x="203815" y="260718"/>
                    <a:pt x="202545" y="248018"/>
                  </a:cubicBezTo>
                  <a:cubicBezTo>
                    <a:pt x="201275" y="234048"/>
                    <a:pt x="166985" y="213728"/>
                    <a:pt x="170795" y="203568"/>
                  </a:cubicBezTo>
                  <a:cubicBezTo>
                    <a:pt x="175875" y="190868"/>
                    <a:pt x="234295" y="189598"/>
                    <a:pt x="258425" y="190868"/>
                  </a:cubicBezTo>
                  <a:cubicBezTo>
                    <a:pt x="274935" y="192138"/>
                    <a:pt x="287635" y="193408"/>
                    <a:pt x="299065" y="201028"/>
                  </a:cubicBezTo>
                  <a:cubicBezTo>
                    <a:pt x="310495" y="208648"/>
                    <a:pt x="323195" y="223888"/>
                    <a:pt x="328275" y="236588"/>
                  </a:cubicBezTo>
                  <a:cubicBezTo>
                    <a:pt x="333355" y="249288"/>
                    <a:pt x="333355" y="263258"/>
                    <a:pt x="329545" y="275958"/>
                  </a:cubicBezTo>
                  <a:cubicBezTo>
                    <a:pt x="325735" y="289928"/>
                    <a:pt x="315575" y="306438"/>
                    <a:pt x="304145" y="315328"/>
                  </a:cubicBezTo>
                  <a:cubicBezTo>
                    <a:pt x="292715" y="324218"/>
                    <a:pt x="276205" y="328028"/>
                    <a:pt x="260965" y="330568"/>
                  </a:cubicBezTo>
                  <a:cubicBezTo>
                    <a:pt x="246995" y="333108"/>
                    <a:pt x="230485" y="335648"/>
                    <a:pt x="216515" y="331838"/>
                  </a:cubicBezTo>
                  <a:cubicBezTo>
                    <a:pt x="201275" y="328028"/>
                    <a:pt x="173335" y="311518"/>
                    <a:pt x="174605" y="305168"/>
                  </a:cubicBezTo>
                  <a:cubicBezTo>
                    <a:pt x="177145" y="297548"/>
                    <a:pt x="252075" y="289928"/>
                    <a:pt x="273665" y="298818"/>
                  </a:cubicBezTo>
                  <a:cubicBezTo>
                    <a:pt x="287635" y="303898"/>
                    <a:pt x="293985" y="316598"/>
                    <a:pt x="300335" y="328028"/>
                  </a:cubicBezTo>
                  <a:cubicBezTo>
                    <a:pt x="306685" y="340728"/>
                    <a:pt x="309225" y="355968"/>
                    <a:pt x="309225" y="371208"/>
                  </a:cubicBezTo>
                  <a:cubicBezTo>
                    <a:pt x="309225" y="388988"/>
                    <a:pt x="305415" y="414388"/>
                    <a:pt x="295255" y="428358"/>
                  </a:cubicBezTo>
                  <a:cubicBezTo>
                    <a:pt x="287635" y="439788"/>
                    <a:pt x="273665" y="448678"/>
                    <a:pt x="259695" y="452488"/>
                  </a:cubicBezTo>
                  <a:cubicBezTo>
                    <a:pt x="245725" y="456298"/>
                    <a:pt x="230485" y="453758"/>
                    <a:pt x="212705" y="449948"/>
                  </a:cubicBezTo>
                  <a:cubicBezTo>
                    <a:pt x="186035" y="443598"/>
                    <a:pt x="131425" y="428358"/>
                    <a:pt x="119995" y="410578"/>
                  </a:cubicBezTo>
                  <a:cubicBezTo>
                    <a:pt x="113645" y="400418"/>
                    <a:pt x="116185" y="385178"/>
                    <a:pt x="121265" y="375018"/>
                  </a:cubicBezTo>
                  <a:cubicBezTo>
                    <a:pt x="127615" y="362318"/>
                    <a:pt x="144125" y="345808"/>
                    <a:pt x="158095" y="341998"/>
                  </a:cubicBezTo>
                  <a:cubicBezTo>
                    <a:pt x="172065" y="338188"/>
                    <a:pt x="196195" y="343268"/>
                    <a:pt x="207625" y="353428"/>
                  </a:cubicBezTo>
                  <a:cubicBezTo>
                    <a:pt x="219055" y="363588"/>
                    <a:pt x="227945" y="386448"/>
                    <a:pt x="225405" y="401688"/>
                  </a:cubicBezTo>
                  <a:cubicBezTo>
                    <a:pt x="222865" y="416928"/>
                    <a:pt x="208895" y="435978"/>
                    <a:pt x="196195" y="442328"/>
                  </a:cubicBezTo>
                  <a:cubicBezTo>
                    <a:pt x="182225" y="448678"/>
                    <a:pt x="158095" y="448678"/>
                    <a:pt x="145395" y="441058"/>
                  </a:cubicBezTo>
                  <a:cubicBezTo>
                    <a:pt x="132695" y="433438"/>
                    <a:pt x="118725" y="414388"/>
                    <a:pt x="117455" y="399148"/>
                  </a:cubicBezTo>
                  <a:cubicBezTo>
                    <a:pt x="116185" y="383908"/>
                    <a:pt x="126345" y="361048"/>
                    <a:pt x="137775" y="352158"/>
                  </a:cubicBezTo>
                  <a:cubicBezTo>
                    <a:pt x="149205" y="343268"/>
                    <a:pt x="173335" y="338188"/>
                    <a:pt x="187305" y="341998"/>
                  </a:cubicBezTo>
                  <a:cubicBezTo>
                    <a:pt x="201275" y="345808"/>
                    <a:pt x="216515" y="380098"/>
                    <a:pt x="224135" y="378828"/>
                  </a:cubicBezTo>
                  <a:cubicBezTo>
                    <a:pt x="230485" y="377558"/>
                    <a:pt x="238105" y="349618"/>
                    <a:pt x="234295" y="347078"/>
                  </a:cubicBezTo>
                  <a:cubicBezTo>
                    <a:pt x="230485" y="344538"/>
                    <a:pt x="200005" y="358508"/>
                    <a:pt x="200005" y="366128"/>
                  </a:cubicBezTo>
                  <a:cubicBezTo>
                    <a:pt x="200005" y="375018"/>
                    <a:pt x="253345" y="391528"/>
                    <a:pt x="252075" y="399148"/>
                  </a:cubicBezTo>
                  <a:cubicBezTo>
                    <a:pt x="250805" y="408038"/>
                    <a:pt x="192385" y="413118"/>
                    <a:pt x="169525" y="410578"/>
                  </a:cubicBezTo>
                  <a:cubicBezTo>
                    <a:pt x="151745" y="409308"/>
                    <a:pt x="135235" y="405498"/>
                    <a:pt x="123805" y="395338"/>
                  </a:cubicBezTo>
                  <a:cubicBezTo>
                    <a:pt x="111105" y="385178"/>
                    <a:pt x="100945" y="362318"/>
                    <a:pt x="97135" y="345808"/>
                  </a:cubicBezTo>
                  <a:cubicBezTo>
                    <a:pt x="93325" y="331838"/>
                    <a:pt x="93325" y="317868"/>
                    <a:pt x="97135" y="305168"/>
                  </a:cubicBezTo>
                  <a:cubicBezTo>
                    <a:pt x="100945" y="291198"/>
                    <a:pt x="108565" y="274688"/>
                    <a:pt x="118725" y="263258"/>
                  </a:cubicBezTo>
                  <a:cubicBezTo>
                    <a:pt x="128885" y="253098"/>
                    <a:pt x="140315" y="245478"/>
                    <a:pt x="155555" y="239128"/>
                  </a:cubicBezTo>
                  <a:cubicBezTo>
                    <a:pt x="178415" y="230238"/>
                    <a:pt x="236835" y="217538"/>
                    <a:pt x="243185" y="226428"/>
                  </a:cubicBezTo>
                  <a:cubicBezTo>
                    <a:pt x="248265" y="232778"/>
                    <a:pt x="224135" y="251828"/>
                    <a:pt x="224135" y="264528"/>
                  </a:cubicBezTo>
                  <a:cubicBezTo>
                    <a:pt x="224135" y="277228"/>
                    <a:pt x="249535" y="292468"/>
                    <a:pt x="245725" y="300088"/>
                  </a:cubicBezTo>
                  <a:cubicBezTo>
                    <a:pt x="239375" y="311518"/>
                    <a:pt x="177145" y="314058"/>
                    <a:pt x="153015" y="308978"/>
                  </a:cubicBezTo>
                  <a:cubicBezTo>
                    <a:pt x="135235" y="305168"/>
                    <a:pt x="118725" y="300088"/>
                    <a:pt x="109835" y="287388"/>
                  </a:cubicBezTo>
                  <a:cubicBezTo>
                    <a:pt x="99675" y="273418"/>
                    <a:pt x="94595" y="240398"/>
                    <a:pt x="98405" y="223888"/>
                  </a:cubicBezTo>
                  <a:cubicBezTo>
                    <a:pt x="100945" y="211188"/>
                    <a:pt x="107295" y="199758"/>
                    <a:pt x="121265" y="192138"/>
                  </a:cubicBezTo>
                  <a:cubicBezTo>
                    <a:pt x="146665" y="176898"/>
                    <a:pt x="254615" y="162928"/>
                    <a:pt x="259695" y="171818"/>
                  </a:cubicBezTo>
                  <a:cubicBezTo>
                    <a:pt x="262235" y="176898"/>
                    <a:pt x="236835" y="187058"/>
                    <a:pt x="233025" y="198488"/>
                  </a:cubicBezTo>
                  <a:cubicBezTo>
                    <a:pt x="227945" y="212458"/>
                    <a:pt x="250805" y="245478"/>
                    <a:pt x="241915" y="254368"/>
                  </a:cubicBezTo>
                  <a:cubicBezTo>
                    <a:pt x="227945" y="267068"/>
                    <a:pt x="158095" y="239128"/>
                    <a:pt x="123805" y="228968"/>
                  </a:cubicBezTo>
                  <a:cubicBezTo>
                    <a:pt x="94595" y="220078"/>
                    <a:pt x="65385" y="211188"/>
                    <a:pt x="47605" y="198488"/>
                  </a:cubicBezTo>
                  <a:cubicBezTo>
                    <a:pt x="34905" y="189598"/>
                    <a:pt x="24745" y="179438"/>
                    <a:pt x="22205" y="166738"/>
                  </a:cubicBezTo>
                  <a:cubicBezTo>
                    <a:pt x="18395" y="152768"/>
                    <a:pt x="22205" y="127368"/>
                    <a:pt x="32365" y="115938"/>
                  </a:cubicBezTo>
                  <a:cubicBezTo>
                    <a:pt x="43795" y="103238"/>
                    <a:pt x="76815" y="96888"/>
                    <a:pt x="92055" y="99428"/>
                  </a:cubicBezTo>
                  <a:cubicBezTo>
                    <a:pt x="102215" y="100698"/>
                    <a:pt x="108565" y="105778"/>
                    <a:pt x="114915" y="113398"/>
                  </a:cubicBezTo>
                  <a:cubicBezTo>
                    <a:pt x="123805" y="123558"/>
                    <a:pt x="130155" y="137528"/>
                    <a:pt x="135235" y="156578"/>
                  </a:cubicBezTo>
                  <a:cubicBezTo>
                    <a:pt x="145395" y="193408"/>
                    <a:pt x="153015" y="275958"/>
                    <a:pt x="155555" y="320408"/>
                  </a:cubicBezTo>
                  <a:cubicBezTo>
                    <a:pt x="156825" y="350888"/>
                    <a:pt x="158095" y="377558"/>
                    <a:pt x="153015" y="399148"/>
                  </a:cubicBezTo>
                  <a:cubicBezTo>
                    <a:pt x="149205" y="415658"/>
                    <a:pt x="144125" y="438518"/>
                    <a:pt x="135235" y="441058"/>
                  </a:cubicBezTo>
                  <a:cubicBezTo>
                    <a:pt x="126345" y="443598"/>
                    <a:pt x="94595" y="414388"/>
                    <a:pt x="97135" y="408038"/>
                  </a:cubicBezTo>
                  <a:cubicBezTo>
                    <a:pt x="102215" y="395338"/>
                    <a:pt x="291445" y="410578"/>
                    <a:pt x="300335" y="432168"/>
                  </a:cubicBezTo>
                  <a:cubicBezTo>
                    <a:pt x="305415" y="442328"/>
                    <a:pt x="276205" y="476618"/>
                    <a:pt x="269855" y="474078"/>
                  </a:cubicBezTo>
                  <a:cubicBezTo>
                    <a:pt x="255885" y="468998"/>
                    <a:pt x="263505" y="278498"/>
                    <a:pt x="274935" y="235318"/>
                  </a:cubicBezTo>
                  <a:cubicBezTo>
                    <a:pt x="280015" y="217538"/>
                    <a:pt x="285095" y="203568"/>
                    <a:pt x="295255" y="199758"/>
                  </a:cubicBezTo>
                  <a:cubicBezTo>
                    <a:pt x="305415" y="195948"/>
                    <a:pt x="333355" y="209918"/>
                    <a:pt x="333355" y="212458"/>
                  </a:cubicBezTo>
                  <a:cubicBezTo>
                    <a:pt x="332085" y="216268"/>
                    <a:pt x="220325" y="207378"/>
                    <a:pt x="178415" y="197218"/>
                  </a:cubicBezTo>
                  <a:cubicBezTo>
                    <a:pt x="147935" y="189598"/>
                    <a:pt x="128885" y="183248"/>
                    <a:pt x="103485" y="165468"/>
                  </a:cubicBezTo>
                  <a:cubicBezTo>
                    <a:pt x="69195" y="140068"/>
                    <a:pt x="10775" y="74028"/>
                    <a:pt x="1885" y="47358"/>
                  </a:cubicBezTo>
                  <a:cubicBezTo>
                    <a:pt x="-1925" y="35928"/>
                    <a:pt x="615" y="27038"/>
                    <a:pt x="4425" y="19418"/>
                  </a:cubicBezTo>
                  <a:cubicBezTo>
                    <a:pt x="8235" y="11798"/>
                    <a:pt x="15855" y="2908"/>
                    <a:pt x="24745" y="368"/>
                  </a:cubicBezTo>
                  <a:cubicBezTo>
                    <a:pt x="36175" y="-2172"/>
                    <a:pt x="67925" y="9258"/>
                    <a:pt x="67925" y="9258"/>
                  </a:cubicBezTo>
                </a:path>
              </a:pathLst>
            </a:custGeom>
            <a:solidFill>
              <a:srgbClr val="FFF8ED"/>
            </a:solidFill>
            <a:ln cap="sq">
              <a:noFill/>
              <a:prstDash val="solid"/>
              <a:miter/>
            </a:ln>
          </p:spPr>
          <p:txBody>
            <a:bodyPr/>
            <a:lstStyle/>
            <a:p>
              <a:endParaRPr lang="en-GB"/>
            </a:p>
          </p:txBody>
        </p:sp>
      </p:grpSp>
      <p:grpSp>
        <p:nvGrpSpPr>
          <p:cNvPr id="23" name="Group 23"/>
          <p:cNvGrpSpPr/>
          <p:nvPr/>
        </p:nvGrpSpPr>
        <p:grpSpPr>
          <a:xfrm>
            <a:off x="13507383" y="4567522"/>
            <a:ext cx="158512" cy="159444"/>
            <a:chOff x="0" y="0"/>
            <a:chExt cx="215900" cy="217170"/>
          </a:xfrm>
        </p:grpSpPr>
        <p:sp>
          <p:nvSpPr>
            <p:cNvPr id="24" name="Freeform 24"/>
            <p:cNvSpPr/>
            <p:nvPr/>
          </p:nvSpPr>
          <p:spPr>
            <a:xfrm>
              <a:off x="50442" y="48098"/>
              <a:ext cx="114798" cy="118394"/>
            </a:xfrm>
            <a:custGeom>
              <a:avLst/>
              <a:gdLst/>
              <a:ahLst/>
              <a:cxnLst/>
              <a:rect l="l" t="t" r="r" b="b"/>
              <a:pathLst>
                <a:path w="114798" h="118394">
                  <a:moveTo>
                    <a:pt x="105768" y="34452"/>
                  </a:moveTo>
                  <a:cubicBezTo>
                    <a:pt x="107038" y="103032"/>
                    <a:pt x="87988" y="117002"/>
                    <a:pt x="75288" y="118272"/>
                  </a:cubicBezTo>
                  <a:cubicBezTo>
                    <a:pt x="63858" y="119542"/>
                    <a:pt x="52428" y="110652"/>
                    <a:pt x="40998" y="101762"/>
                  </a:cubicBezTo>
                  <a:cubicBezTo>
                    <a:pt x="25758" y="89062"/>
                    <a:pt x="1628" y="63662"/>
                    <a:pt x="358" y="45882"/>
                  </a:cubicBezTo>
                  <a:cubicBezTo>
                    <a:pt x="-912" y="30642"/>
                    <a:pt x="13058" y="9052"/>
                    <a:pt x="24488" y="2702"/>
                  </a:cubicBezTo>
                  <a:cubicBezTo>
                    <a:pt x="34648" y="-2378"/>
                    <a:pt x="53698" y="162"/>
                    <a:pt x="63858" y="6512"/>
                  </a:cubicBezTo>
                  <a:cubicBezTo>
                    <a:pt x="72748" y="12862"/>
                    <a:pt x="81638" y="29372"/>
                    <a:pt x="81638" y="40802"/>
                  </a:cubicBezTo>
                  <a:cubicBezTo>
                    <a:pt x="81638" y="52232"/>
                    <a:pt x="74018" y="68742"/>
                    <a:pt x="65128" y="75092"/>
                  </a:cubicBezTo>
                  <a:cubicBezTo>
                    <a:pt x="56238" y="81442"/>
                    <a:pt x="37188" y="83982"/>
                    <a:pt x="25758" y="80172"/>
                  </a:cubicBezTo>
                  <a:cubicBezTo>
                    <a:pt x="15598" y="76362"/>
                    <a:pt x="1628" y="62392"/>
                    <a:pt x="358" y="50962"/>
                  </a:cubicBezTo>
                  <a:cubicBezTo>
                    <a:pt x="-2182" y="38262"/>
                    <a:pt x="9248" y="11592"/>
                    <a:pt x="20678" y="5242"/>
                  </a:cubicBezTo>
                  <a:cubicBezTo>
                    <a:pt x="32108" y="-1108"/>
                    <a:pt x="56238" y="3972"/>
                    <a:pt x="70208" y="12862"/>
                  </a:cubicBezTo>
                  <a:cubicBezTo>
                    <a:pt x="87988" y="24292"/>
                    <a:pt x="113388" y="62392"/>
                    <a:pt x="114658" y="80172"/>
                  </a:cubicBezTo>
                  <a:cubicBezTo>
                    <a:pt x="115928" y="90332"/>
                    <a:pt x="108308" y="100492"/>
                    <a:pt x="101958" y="106842"/>
                  </a:cubicBezTo>
                  <a:cubicBezTo>
                    <a:pt x="95608" y="113192"/>
                    <a:pt x="84178" y="118272"/>
                    <a:pt x="75288" y="118272"/>
                  </a:cubicBezTo>
                  <a:cubicBezTo>
                    <a:pt x="65128" y="118272"/>
                    <a:pt x="48618" y="111922"/>
                    <a:pt x="40998" y="101762"/>
                  </a:cubicBezTo>
                  <a:cubicBezTo>
                    <a:pt x="30838" y="86522"/>
                    <a:pt x="25758" y="44612"/>
                    <a:pt x="33378" y="28102"/>
                  </a:cubicBezTo>
                  <a:cubicBezTo>
                    <a:pt x="39728" y="15402"/>
                    <a:pt x="60048" y="5242"/>
                    <a:pt x="71478" y="6512"/>
                  </a:cubicBezTo>
                  <a:cubicBezTo>
                    <a:pt x="84178" y="7782"/>
                    <a:pt x="105768" y="34452"/>
                    <a:pt x="105768" y="34452"/>
                  </a:cubicBezTo>
                </a:path>
              </a:pathLst>
            </a:custGeom>
            <a:solidFill>
              <a:srgbClr val="FFF8ED"/>
            </a:solidFill>
            <a:ln cap="sq">
              <a:noFill/>
              <a:prstDash val="solid"/>
              <a:miter/>
            </a:ln>
          </p:spPr>
          <p:txBody>
            <a:bodyPr/>
            <a:lstStyle/>
            <a:p>
              <a:endParaRPr lang="en-GB"/>
            </a:p>
          </p:txBody>
        </p:sp>
      </p:grpSp>
      <p:grpSp>
        <p:nvGrpSpPr>
          <p:cNvPr id="25" name="Group 25"/>
          <p:cNvGrpSpPr/>
          <p:nvPr/>
        </p:nvGrpSpPr>
        <p:grpSpPr>
          <a:xfrm>
            <a:off x="13416005" y="4481740"/>
            <a:ext cx="154782" cy="165039"/>
            <a:chOff x="0" y="0"/>
            <a:chExt cx="210820" cy="224790"/>
          </a:xfrm>
        </p:grpSpPr>
        <p:sp>
          <p:nvSpPr>
            <p:cNvPr id="26" name="Freeform 26"/>
            <p:cNvSpPr/>
            <p:nvPr/>
          </p:nvSpPr>
          <p:spPr>
            <a:xfrm>
              <a:off x="50231" y="49778"/>
              <a:ext cx="110098" cy="124733"/>
            </a:xfrm>
            <a:custGeom>
              <a:avLst/>
              <a:gdLst/>
              <a:ahLst/>
              <a:cxnLst/>
              <a:rect l="l" t="t" r="r" b="b"/>
              <a:pathLst>
                <a:path w="110098" h="124733">
                  <a:moveTo>
                    <a:pt x="98359" y="69602"/>
                  </a:moveTo>
                  <a:cubicBezTo>
                    <a:pt x="36129" y="128022"/>
                    <a:pt x="19619" y="121672"/>
                    <a:pt x="11999" y="114052"/>
                  </a:cubicBezTo>
                  <a:cubicBezTo>
                    <a:pt x="4379" y="106432"/>
                    <a:pt x="-1971" y="89922"/>
                    <a:pt x="569" y="78492"/>
                  </a:cubicBezTo>
                  <a:cubicBezTo>
                    <a:pt x="3109" y="68332"/>
                    <a:pt x="13269" y="53092"/>
                    <a:pt x="23429" y="49282"/>
                  </a:cubicBezTo>
                  <a:cubicBezTo>
                    <a:pt x="33589" y="45472"/>
                    <a:pt x="51369" y="46742"/>
                    <a:pt x="60259" y="51822"/>
                  </a:cubicBezTo>
                  <a:cubicBezTo>
                    <a:pt x="69149" y="56902"/>
                    <a:pt x="79309" y="72142"/>
                    <a:pt x="79309" y="83572"/>
                  </a:cubicBezTo>
                  <a:cubicBezTo>
                    <a:pt x="79309" y="95002"/>
                    <a:pt x="71689" y="111512"/>
                    <a:pt x="62799" y="117862"/>
                  </a:cubicBezTo>
                  <a:cubicBezTo>
                    <a:pt x="53909" y="124212"/>
                    <a:pt x="36129" y="126752"/>
                    <a:pt x="25969" y="122942"/>
                  </a:cubicBezTo>
                  <a:cubicBezTo>
                    <a:pt x="15809" y="119132"/>
                    <a:pt x="3109" y="107702"/>
                    <a:pt x="569" y="95002"/>
                  </a:cubicBezTo>
                  <a:cubicBezTo>
                    <a:pt x="-1971" y="77222"/>
                    <a:pt x="19619" y="35312"/>
                    <a:pt x="33589" y="20072"/>
                  </a:cubicBezTo>
                  <a:cubicBezTo>
                    <a:pt x="42479" y="9912"/>
                    <a:pt x="53909" y="3562"/>
                    <a:pt x="64069" y="1022"/>
                  </a:cubicBezTo>
                  <a:cubicBezTo>
                    <a:pt x="72959" y="-1518"/>
                    <a:pt x="84389" y="1022"/>
                    <a:pt x="92009" y="4832"/>
                  </a:cubicBezTo>
                  <a:cubicBezTo>
                    <a:pt x="99629" y="8642"/>
                    <a:pt x="107249" y="17532"/>
                    <a:pt x="109789" y="26422"/>
                  </a:cubicBezTo>
                  <a:cubicBezTo>
                    <a:pt x="112329" y="37852"/>
                    <a:pt x="98359" y="69602"/>
                    <a:pt x="98359" y="69602"/>
                  </a:cubicBezTo>
                </a:path>
              </a:pathLst>
            </a:custGeom>
            <a:solidFill>
              <a:srgbClr val="FFF8ED"/>
            </a:solidFill>
            <a:ln cap="sq">
              <a:noFill/>
              <a:prstDash val="solid"/>
              <a:miter/>
            </a:ln>
          </p:spPr>
          <p:txBody>
            <a:bodyPr/>
            <a:lstStyle/>
            <a:p>
              <a:endParaRPr lang="en-GB"/>
            </a:p>
          </p:txBody>
        </p:sp>
      </p:grpSp>
      <p:grpSp>
        <p:nvGrpSpPr>
          <p:cNvPr id="27" name="Group 27"/>
          <p:cNvGrpSpPr/>
          <p:nvPr/>
        </p:nvGrpSpPr>
        <p:grpSpPr>
          <a:xfrm>
            <a:off x="14029538" y="3710627"/>
            <a:ext cx="235902" cy="255483"/>
            <a:chOff x="0" y="0"/>
            <a:chExt cx="321310" cy="347980"/>
          </a:xfrm>
        </p:grpSpPr>
        <p:sp>
          <p:nvSpPr>
            <p:cNvPr id="28" name="Freeform 28"/>
            <p:cNvSpPr/>
            <p:nvPr/>
          </p:nvSpPr>
          <p:spPr>
            <a:xfrm>
              <a:off x="50800" y="50637"/>
              <a:ext cx="220506" cy="247204"/>
            </a:xfrm>
            <a:custGeom>
              <a:avLst/>
              <a:gdLst/>
              <a:ahLst/>
              <a:cxnLst/>
              <a:rect l="l" t="t" r="r" b="b"/>
              <a:pathLst>
                <a:path w="220506" h="247204">
                  <a:moveTo>
                    <a:pt x="147320" y="38263"/>
                  </a:moveTo>
                  <a:cubicBezTo>
                    <a:pt x="152400" y="186853"/>
                    <a:pt x="139700" y="203363"/>
                    <a:pt x="127000" y="208443"/>
                  </a:cubicBezTo>
                  <a:cubicBezTo>
                    <a:pt x="115570" y="213523"/>
                    <a:pt x="100330" y="209713"/>
                    <a:pt x="86360" y="200823"/>
                  </a:cubicBezTo>
                  <a:cubicBezTo>
                    <a:pt x="63500" y="186853"/>
                    <a:pt x="8890" y="124623"/>
                    <a:pt x="15240" y="105573"/>
                  </a:cubicBezTo>
                  <a:cubicBezTo>
                    <a:pt x="20320" y="91603"/>
                    <a:pt x="67310" y="78903"/>
                    <a:pt x="85090" y="86523"/>
                  </a:cubicBezTo>
                  <a:cubicBezTo>
                    <a:pt x="104140" y="95413"/>
                    <a:pt x="114300" y="137323"/>
                    <a:pt x="119380" y="162723"/>
                  </a:cubicBezTo>
                  <a:cubicBezTo>
                    <a:pt x="123190" y="184313"/>
                    <a:pt x="127000" y="213523"/>
                    <a:pt x="116840" y="227493"/>
                  </a:cubicBezTo>
                  <a:cubicBezTo>
                    <a:pt x="106680" y="240193"/>
                    <a:pt x="78740" y="249083"/>
                    <a:pt x="63500" y="245273"/>
                  </a:cubicBezTo>
                  <a:cubicBezTo>
                    <a:pt x="48260" y="241463"/>
                    <a:pt x="29210" y="219873"/>
                    <a:pt x="27940" y="200823"/>
                  </a:cubicBezTo>
                  <a:cubicBezTo>
                    <a:pt x="26670" y="171613"/>
                    <a:pt x="76200" y="111923"/>
                    <a:pt x="101600" y="82713"/>
                  </a:cubicBezTo>
                  <a:cubicBezTo>
                    <a:pt x="120650" y="61123"/>
                    <a:pt x="140970" y="39533"/>
                    <a:pt x="158750" y="34453"/>
                  </a:cubicBezTo>
                  <a:cubicBezTo>
                    <a:pt x="171450" y="30643"/>
                    <a:pt x="184150" y="34453"/>
                    <a:pt x="194310" y="39533"/>
                  </a:cubicBezTo>
                  <a:cubicBezTo>
                    <a:pt x="204470" y="44613"/>
                    <a:pt x="214630" y="56043"/>
                    <a:pt x="217170" y="67473"/>
                  </a:cubicBezTo>
                  <a:cubicBezTo>
                    <a:pt x="220980" y="80173"/>
                    <a:pt x="218440" y="101763"/>
                    <a:pt x="210820" y="113193"/>
                  </a:cubicBezTo>
                  <a:cubicBezTo>
                    <a:pt x="203200" y="124623"/>
                    <a:pt x="181610" y="134783"/>
                    <a:pt x="167640" y="134783"/>
                  </a:cubicBezTo>
                  <a:cubicBezTo>
                    <a:pt x="153670" y="134783"/>
                    <a:pt x="134620" y="120813"/>
                    <a:pt x="127000" y="110653"/>
                  </a:cubicBezTo>
                  <a:cubicBezTo>
                    <a:pt x="120650" y="101763"/>
                    <a:pt x="118110" y="89063"/>
                    <a:pt x="119380" y="78903"/>
                  </a:cubicBezTo>
                  <a:cubicBezTo>
                    <a:pt x="120650" y="68743"/>
                    <a:pt x="124460" y="57313"/>
                    <a:pt x="132080" y="49693"/>
                  </a:cubicBezTo>
                  <a:cubicBezTo>
                    <a:pt x="140970" y="40803"/>
                    <a:pt x="162560" y="30643"/>
                    <a:pt x="176530" y="33183"/>
                  </a:cubicBezTo>
                  <a:cubicBezTo>
                    <a:pt x="190500" y="35723"/>
                    <a:pt x="208280" y="48423"/>
                    <a:pt x="214630" y="61123"/>
                  </a:cubicBezTo>
                  <a:cubicBezTo>
                    <a:pt x="220980" y="73823"/>
                    <a:pt x="219710" y="96683"/>
                    <a:pt x="213360" y="109383"/>
                  </a:cubicBezTo>
                  <a:cubicBezTo>
                    <a:pt x="207010" y="122083"/>
                    <a:pt x="187960" y="133513"/>
                    <a:pt x="173990" y="134783"/>
                  </a:cubicBezTo>
                  <a:cubicBezTo>
                    <a:pt x="160020" y="136053"/>
                    <a:pt x="138430" y="125893"/>
                    <a:pt x="129540" y="115733"/>
                  </a:cubicBezTo>
                  <a:cubicBezTo>
                    <a:pt x="121920" y="108113"/>
                    <a:pt x="119380" y="95413"/>
                    <a:pt x="119380" y="85253"/>
                  </a:cubicBezTo>
                  <a:cubicBezTo>
                    <a:pt x="119380" y="75093"/>
                    <a:pt x="120650" y="61123"/>
                    <a:pt x="128270" y="53503"/>
                  </a:cubicBezTo>
                  <a:cubicBezTo>
                    <a:pt x="138430" y="43343"/>
                    <a:pt x="167640" y="31913"/>
                    <a:pt x="182880" y="34453"/>
                  </a:cubicBezTo>
                  <a:cubicBezTo>
                    <a:pt x="194310" y="35723"/>
                    <a:pt x="205740" y="47153"/>
                    <a:pt x="212090" y="56043"/>
                  </a:cubicBezTo>
                  <a:cubicBezTo>
                    <a:pt x="218440" y="66203"/>
                    <a:pt x="222250" y="77633"/>
                    <a:pt x="219710" y="91603"/>
                  </a:cubicBezTo>
                  <a:cubicBezTo>
                    <a:pt x="213360" y="120813"/>
                    <a:pt x="152400" y="189393"/>
                    <a:pt x="128270" y="214793"/>
                  </a:cubicBezTo>
                  <a:cubicBezTo>
                    <a:pt x="115570" y="227493"/>
                    <a:pt x="96520" y="242733"/>
                    <a:pt x="95250" y="241463"/>
                  </a:cubicBezTo>
                  <a:cubicBezTo>
                    <a:pt x="92710" y="240193"/>
                    <a:pt x="125730" y="191933"/>
                    <a:pt x="127000" y="193203"/>
                  </a:cubicBezTo>
                  <a:cubicBezTo>
                    <a:pt x="128270" y="194473"/>
                    <a:pt x="119380" y="227493"/>
                    <a:pt x="109220" y="236383"/>
                  </a:cubicBezTo>
                  <a:cubicBezTo>
                    <a:pt x="100330" y="244003"/>
                    <a:pt x="86360" y="249083"/>
                    <a:pt x="74930" y="246543"/>
                  </a:cubicBezTo>
                  <a:cubicBezTo>
                    <a:pt x="60960" y="244003"/>
                    <a:pt x="41910" y="230033"/>
                    <a:pt x="30480" y="212253"/>
                  </a:cubicBezTo>
                  <a:cubicBezTo>
                    <a:pt x="12700" y="185583"/>
                    <a:pt x="0" y="115733"/>
                    <a:pt x="0" y="86523"/>
                  </a:cubicBezTo>
                  <a:cubicBezTo>
                    <a:pt x="0" y="70013"/>
                    <a:pt x="0" y="57313"/>
                    <a:pt x="10160" y="49693"/>
                  </a:cubicBezTo>
                  <a:cubicBezTo>
                    <a:pt x="24130" y="38263"/>
                    <a:pt x="69850" y="35723"/>
                    <a:pt x="91440" y="45883"/>
                  </a:cubicBezTo>
                  <a:cubicBezTo>
                    <a:pt x="111760" y="56043"/>
                    <a:pt x="124460" y="90333"/>
                    <a:pt x="135890" y="113193"/>
                  </a:cubicBezTo>
                  <a:cubicBezTo>
                    <a:pt x="146050" y="134783"/>
                    <a:pt x="161290" y="161453"/>
                    <a:pt x="156210" y="177963"/>
                  </a:cubicBezTo>
                  <a:cubicBezTo>
                    <a:pt x="151130" y="191933"/>
                    <a:pt x="129540" y="208443"/>
                    <a:pt x="115570" y="209713"/>
                  </a:cubicBezTo>
                  <a:cubicBezTo>
                    <a:pt x="101600" y="210983"/>
                    <a:pt x="81280" y="200823"/>
                    <a:pt x="72390" y="184313"/>
                  </a:cubicBezTo>
                  <a:cubicBezTo>
                    <a:pt x="55880" y="156373"/>
                    <a:pt x="53340" y="63663"/>
                    <a:pt x="67310" y="33183"/>
                  </a:cubicBezTo>
                  <a:cubicBezTo>
                    <a:pt x="76200" y="15403"/>
                    <a:pt x="96520" y="1433"/>
                    <a:pt x="109220" y="163"/>
                  </a:cubicBezTo>
                  <a:cubicBezTo>
                    <a:pt x="118110" y="-1107"/>
                    <a:pt x="129540" y="5243"/>
                    <a:pt x="135890" y="11593"/>
                  </a:cubicBezTo>
                  <a:cubicBezTo>
                    <a:pt x="142240" y="17943"/>
                    <a:pt x="147320" y="38263"/>
                    <a:pt x="147320" y="38263"/>
                  </a:cubicBezTo>
                </a:path>
              </a:pathLst>
            </a:custGeom>
            <a:solidFill>
              <a:srgbClr val="FFF8ED"/>
            </a:solidFill>
            <a:ln cap="sq">
              <a:noFill/>
              <a:prstDash val="solid"/>
              <a:miter/>
            </a:ln>
          </p:spPr>
          <p:txBody>
            <a:bodyPr/>
            <a:lstStyle/>
            <a:p>
              <a:endParaRPr lang="en-GB"/>
            </a:p>
          </p:txBody>
        </p:sp>
      </p:grpSp>
      <p:grpSp>
        <p:nvGrpSpPr>
          <p:cNvPr id="29" name="Group 29"/>
          <p:cNvGrpSpPr/>
          <p:nvPr/>
        </p:nvGrpSpPr>
        <p:grpSpPr>
          <a:xfrm>
            <a:off x="14028606" y="3791748"/>
            <a:ext cx="226578" cy="244294"/>
            <a:chOff x="0" y="0"/>
            <a:chExt cx="308610" cy="332740"/>
          </a:xfrm>
        </p:grpSpPr>
        <p:sp>
          <p:nvSpPr>
            <p:cNvPr id="30" name="Freeform 30"/>
            <p:cNvSpPr/>
            <p:nvPr/>
          </p:nvSpPr>
          <p:spPr>
            <a:xfrm>
              <a:off x="50679" y="50800"/>
              <a:ext cx="207131" cy="232093"/>
            </a:xfrm>
            <a:custGeom>
              <a:avLst/>
              <a:gdLst/>
              <a:ahLst/>
              <a:cxnLst/>
              <a:rect l="l" t="t" r="r" b="b"/>
              <a:pathLst>
                <a:path w="207131" h="232093">
                  <a:moveTo>
                    <a:pt x="160141" y="25400"/>
                  </a:moveTo>
                  <a:cubicBezTo>
                    <a:pt x="186811" y="140970"/>
                    <a:pt x="177921" y="154940"/>
                    <a:pt x="165221" y="165100"/>
                  </a:cubicBezTo>
                  <a:cubicBezTo>
                    <a:pt x="147441" y="179070"/>
                    <a:pt x="106801" y="193040"/>
                    <a:pt x="85211" y="193040"/>
                  </a:cubicBezTo>
                  <a:cubicBezTo>
                    <a:pt x="69971" y="193040"/>
                    <a:pt x="56001" y="187960"/>
                    <a:pt x="45841" y="179070"/>
                  </a:cubicBezTo>
                  <a:cubicBezTo>
                    <a:pt x="35681" y="171450"/>
                    <a:pt x="20441" y="147320"/>
                    <a:pt x="24251" y="143510"/>
                  </a:cubicBezTo>
                  <a:cubicBezTo>
                    <a:pt x="28061" y="138430"/>
                    <a:pt x="61081" y="162560"/>
                    <a:pt x="75051" y="160020"/>
                  </a:cubicBezTo>
                  <a:cubicBezTo>
                    <a:pt x="86481" y="157480"/>
                    <a:pt x="101721" y="143510"/>
                    <a:pt x="102991" y="133350"/>
                  </a:cubicBezTo>
                  <a:cubicBezTo>
                    <a:pt x="104261" y="124460"/>
                    <a:pt x="90291" y="114300"/>
                    <a:pt x="87751" y="104140"/>
                  </a:cubicBezTo>
                  <a:cubicBezTo>
                    <a:pt x="85211" y="93980"/>
                    <a:pt x="86481" y="80010"/>
                    <a:pt x="91561" y="71120"/>
                  </a:cubicBezTo>
                  <a:cubicBezTo>
                    <a:pt x="96641" y="62230"/>
                    <a:pt x="105531" y="52070"/>
                    <a:pt x="114421" y="46990"/>
                  </a:cubicBezTo>
                  <a:cubicBezTo>
                    <a:pt x="123311" y="41910"/>
                    <a:pt x="137281" y="39370"/>
                    <a:pt x="147441" y="41910"/>
                  </a:cubicBezTo>
                  <a:cubicBezTo>
                    <a:pt x="160141" y="45720"/>
                    <a:pt x="179191" y="59690"/>
                    <a:pt x="185541" y="72390"/>
                  </a:cubicBezTo>
                  <a:cubicBezTo>
                    <a:pt x="191891" y="85090"/>
                    <a:pt x="189351" y="109220"/>
                    <a:pt x="183001" y="120650"/>
                  </a:cubicBezTo>
                  <a:cubicBezTo>
                    <a:pt x="177921" y="130810"/>
                    <a:pt x="166491" y="138430"/>
                    <a:pt x="156331" y="142240"/>
                  </a:cubicBezTo>
                  <a:cubicBezTo>
                    <a:pt x="146171" y="146050"/>
                    <a:pt x="133471" y="147320"/>
                    <a:pt x="123311" y="143510"/>
                  </a:cubicBezTo>
                  <a:cubicBezTo>
                    <a:pt x="110611" y="138430"/>
                    <a:pt x="94101" y="121920"/>
                    <a:pt x="89021" y="109220"/>
                  </a:cubicBezTo>
                  <a:cubicBezTo>
                    <a:pt x="85211" y="99060"/>
                    <a:pt x="85211" y="86360"/>
                    <a:pt x="89021" y="76200"/>
                  </a:cubicBezTo>
                  <a:cubicBezTo>
                    <a:pt x="92831" y="66040"/>
                    <a:pt x="100451" y="54610"/>
                    <a:pt x="109341" y="49530"/>
                  </a:cubicBezTo>
                  <a:cubicBezTo>
                    <a:pt x="118231" y="44450"/>
                    <a:pt x="130931" y="40640"/>
                    <a:pt x="141091" y="41910"/>
                  </a:cubicBezTo>
                  <a:cubicBezTo>
                    <a:pt x="151251" y="43180"/>
                    <a:pt x="163951" y="44450"/>
                    <a:pt x="172841" y="54610"/>
                  </a:cubicBezTo>
                  <a:cubicBezTo>
                    <a:pt x="189351" y="71120"/>
                    <a:pt x="207131" y="128270"/>
                    <a:pt x="207131" y="153670"/>
                  </a:cubicBezTo>
                  <a:cubicBezTo>
                    <a:pt x="207131" y="168910"/>
                    <a:pt x="199511" y="179070"/>
                    <a:pt x="193161" y="190500"/>
                  </a:cubicBezTo>
                  <a:cubicBezTo>
                    <a:pt x="186811" y="201930"/>
                    <a:pt x="177921" y="213360"/>
                    <a:pt x="166491" y="219710"/>
                  </a:cubicBezTo>
                  <a:cubicBezTo>
                    <a:pt x="155061" y="227330"/>
                    <a:pt x="141091" y="229870"/>
                    <a:pt x="124581" y="231140"/>
                  </a:cubicBezTo>
                  <a:cubicBezTo>
                    <a:pt x="101721" y="233680"/>
                    <a:pt x="64891" y="231140"/>
                    <a:pt x="44571" y="223520"/>
                  </a:cubicBezTo>
                  <a:cubicBezTo>
                    <a:pt x="30601" y="218440"/>
                    <a:pt x="20441" y="209550"/>
                    <a:pt x="12821" y="199390"/>
                  </a:cubicBezTo>
                  <a:cubicBezTo>
                    <a:pt x="5201" y="189230"/>
                    <a:pt x="121" y="176530"/>
                    <a:pt x="121" y="161290"/>
                  </a:cubicBezTo>
                  <a:cubicBezTo>
                    <a:pt x="-1149" y="140970"/>
                    <a:pt x="7741" y="104140"/>
                    <a:pt x="19171" y="88900"/>
                  </a:cubicBezTo>
                  <a:cubicBezTo>
                    <a:pt x="28061" y="77470"/>
                    <a:pt x="42031" y="67310"/>
                    <a:pt x="56001" y="67310"/>
                  </a:cubicBezTo>
                  <a:cubicBezTo>
                    <a:pt x="71241" y="67310"/>
                    <a:pt x="91561" y="92710"/>
                    <a:pt x="108071" y="95250"/>
                  </a:cubicBezTo>
                  <a:cubicBezTo>
                    <a:pt x="122041" y="96520"/>
                    <a:pt x="147441" y="82550"/>
                    <a:pt x="148711" y="85090"/>
                  </a:cubicBezTo>
                  <a:cubicBezTo>
                    <a:pt x="149981" y="87630"/>
                    <a:pt x="113151" y="119380"/>
                    <a:pt x="101721" y="115570"/>
                  </a:cubicBezTo>
                  <a:cubicBezTo>
                    <a:pt x="89021" y="110490"/>
                    <a:pt x="81401" y="52070"/>
                    <a:pt x="82671" y="35560"/>
                  </a:cubicBezTo>
                  <a:cubicBezTo>
                    <a:pt x="83941" y="27940"/>
                    <a:pt x="85211" y="22860"/>
                    <a:pt x="90291" y="17780"/>
                  </a:cubicBezTo>
                  <a:cubicBezTo>
                    <a:pt x="96641" y="10160"/>
                    <a:pt x="110611" y="0"/>
                    <a:pt x="122041" y="0"/>
                  </a:cubicBezTo>
                  <a:cubicBezTo>
                    <a:pt x="134741" y="0"/>
                    <a:pt x="160141" y="25400"/>
                    <a:pt x="160141" y="25400"/>
                  </a:cubicBezTo>
                </a:path>
              </a:pathLst>
            </a:custGeom>
            <a:solidFill>
              <a:srgbClr val="FFF8ED"/>
            </a:solidFill>
            <a:ln cap="sq">
              <a:noFill/>
              <a:prstDash val="solid"/>
              <a:miter/>
            </a:ln>
          </p:spPr>
          <p:txBody>
            <a:bodyPr/>
            <a:lstStyle/>
            <a:p>
              <a:endParaRPr lang="en-GB"/>
            </a:p>
          </p:txBody>
        </p:sp>
      </p:grpSp>
      <p:grpSp>
        <p:nvGrpSpPr>
          <p:cNvPr id="31" name="Group 31"/>
          <p:cNvGrpSpPr/>
          <p:nvPr/>
        </p:nvGrpSpPr>
        <p:grpSpPr>
          <a:xfrm>
            <a:off x="13998769" y="3735803"/>
            <a:ext cx="131471" cy="130539"/>
            <a:chOff x="0" y="0"/>
            <a:chExt cx="179070" cy="177800"/>
          </a:xfrm>
        </p:grpSpPr>
        <p:sp>
          <p:nvSpPr>
            <p:cNvPr id="32" name="Freeform 32"/>
            <p:cNvSpPr/>
            <p:nvPr/>
          </p:nvSpPr>
          <p:spPr>
            <a:xfrm>
              <a:off x="50305" y="50552"/>
              <a:ext cx="78087" cy="77471"/>
            </a:xfrm>
            <a:custGeom>
              <a:avLst/>
              <a:gdLst/>
              <a:ahLst/>
              <a:cxnLst/>
              <a:rect l="l" t="t" r="r" b="b"/>
              <a:pathLst>
                <a:path w="78087" h="77471">
                  <a:moveTo>
                    <a:pt x="71615" y="18028"/>
                  </a:moveTo>
                  <a:cubicBezTo>
                    <a:pt x="76695" y="52318"/>
                    <a:pt x="66535" y="67558"/>
                    <a:pt x="57645" y="72638"/>
                  </a:cubicBezTo>
                  <a:cubicBezTo>
                    <a:pt x="51295" y="76448"/>
                    <a:pt x="41135" y="78988"/>
                    <a:pt x="33515" y="76448"/>
                  </a:cubicBezTo>
                  <a:cubicBezTo>
                    <a:pt x="23355" y="73908"/>
                    <a:pt x="8115" y="65018"/>
                    <a:pt x="4305" y="54858"/>
                  </a:cubicBezTo>
                  <a:cubicBezTo>
                    <a:pt x="495" y="43428"/>
                    <a:pt x="5575" y="18028"/>
                    <a:pt x="14465" y="9138"/>
                  </a:cubicBezTo>
                  <a:cubicBezTo>
                    <a:pt x="22085" y="1518"/>
                    <a:pt x="38595" y="-2292"/>
                    <a:pt x="48755" y="1518"/>
                  </a:cubicBezTo>
                  <a:cubicBezTo>
                    <a:pt x="60185" y="5328"/>
                    <a:pt x="76695" y="25648"/>
                    <a:pt x="77965" y="38348"/>
                  </a:cubicBezTo>
                  <a:cubicBezTo>
                    <a:pt x="79235" y="48508"/>
                    <a:pt x="70345" y="65018"/>
                    <a:pt x="61455" y="70098"/>
                  </a:cubicBezTo>
                  <a:cubicBezTo>
                    <a:pt x="51295" y="76448"/>
                    <a:pt x="24625" y="75178"/>
                    <a:pt x="14465" y="67558"/>
                  </a:cubicBezTo>
                  <a:cubicBezTo>
                    <a:pt x="5575" y="61208"/>
                    <a:pt x="-2045" y="43428"/>
                    <a:pt x="495" y="31998"/>
                  </a:cubicBezTo>
                  <a:cubicBezTo>
                    <a:pt x="3035" y="20568"/>
                    <a:pt x="18275" y="2788"/>
                    <a:pt x="29705" y="248"/>
                  </a:cubicBezTo>
                  <a:cubicBezTo>
                    <a:pt x="41135" y="-2292"/>
                    <a:pt x="70345" y="15488"/>
                    <a:pt x="70345" y="15488"/>
                  </a:cubicBezTo>
                </a:path>
              </a:pathLst>
            </a:custGeom>
            <a:solidFill>
              <a:srgbClr val="FFF8ED"/>
            </a:solidFill>
            <a:ln cap="sq">
              <a:noFill/>
              <a:prstDash val="solid"/>
              <a:miter/>
            </a:ln>
          </p:spPr>
          <p:txBody>
            <a:bodyPr/>
            <a:lstStyle/>
            <a:p>
              <a:endParaRPr lang="en-GB"/>
            </a:p>
          </p:txBody>
        </p:sp>
      </p:grpSp>
      <p:grpSp>
        <p:nvGrpSpPr>
          <p:cNvPr id="33" name="Group 33"/>
          <p:cNvGrpSpPr/>
          <p:nvPr/>
        </p:nvGrpSpPr>
        <p:grpSpPr>
          <a:xfrm>
            <a:off x="14017417" y="3833707"/>
            <a:ext cx="138931" cy="185552"/>
            <a:chOff x="0" y="0"/>
            <a:chExt cx="189230" cy="252730"/>
          </a:xfrm>
        </p:grpSpPr>
        <p:sp>
          <p:nvSpPr>
            <p:cNvPr id="34" name="Freeform 34"/>
            <p:cNvSpPr/>
            <p:nvPr/>
          </p:nvSpPr>
          <p:spPr>
            <a:xfrm>
              <a:off x="49847" y="49085"/>
              <a:ext cx="89412" cy="152942"/>
            </a:xfrm>
            <a:custGeom>
              <a:avLst/>
              <a:gdLst/>
              <a:ahLst/>
              <a:cxnLst/>
              <a:rect l="l" t="t" r="r" b="b"/>
              <a:pathLst>
                <a:path w="89412" h="152942">
                  <a:moveTo>
                    <a:pt x="88583" y="47435"/>
                  </a:moveTo>
                  <a:cubicBezTo>
                    <a:pt x="66993" y="149035"/>
                    <a:pt x="50483" y="154115"/>
                    <a:pt x="39053" y="151575"/>
                  </a:cubicBezTo>
                  <a:cubicBezTo>
                    <a:pt x="26353" y="149035"/>
                    <a:pt x="4763" y="132525"/>
                    <a:pt x="4763" y="121095"/>
                  </a:cubicBezTo>
                  <a:cubicBezTo>
                    <a:pt x="4763" y="107125"/>
                    <a:pt x="41593" y="71565"/>
                    <a:pt x="56833" y="71565"/>
                  </a:cubicBezTo>
                  <a:cubicBezTo>
                    <a:pt x="66993" y="71565"/>
                    <a:pt x="80963" y="88075"/>
                    <a:pt x="84773" y="98235"/>
                  </a:cubicBezTo>
                  <a:cubicBezTo>
                    <a:pt x="88583" y="105855"/>
                    <a:pt x="87313" y="117285"/>
                    <a:pt x="83503" y="124905"/>
                  </a:cubicBezTo>
                  <a:cubicBezTo>
                    <a:pt x="78423" y="135065"/>
                    <a:pt x="66993" y="149035"/>
                    <a:pt x="55563" y="151575"/>
                  </a:cubicBezTo>
                  <a:cubicBezTo>
                    <a:pt x="44133" y="154115"/>
                    <a:pt x="26353" y="150305"/>
                    <a:pt x="17463" y="142685"/>
                  </a:cubicBezTo>
                  <a:cubicBezTo>
                    <a:pt x="8573" y="135065"/>
                    <a:pt x="2223" y="117285"/>
                    <a:pt x="3493" y="105855"/>
                  </a:cubicBezTo>
                  <a:cubicBezTo>
                    <a:pt x="4763" y="94425"/>
                    <a:pt x="17463" y="79185"/>
                    <a:pt x="26353" y="74105"/>
                  </a:cubicBezTo>
                  <a:cubicBezTo>
                    <a:pt x="33973" y="69025"/>
                    <a:pt x="44133" y="67755"/>
                    <a:pt x="53023" y="70295"/>
                  </a:cubicBezTo>
                  <a:cubicBezTo>
                    <a:pt x="63183" y="72835"/>
                    <a:pt x="79693" y="84265"/>
                    <a:pt x="83503" y="94425"/>
                  </a:cubicBezTo>
                  <a:cubicBezTo>
                    <a:pt x="87313" y="104585"/>
                    <a:pt x="86043" y="122365"/>
                    <a:pt x="79693" y="132525"/>
                  </a:cubicBezTo>
                  <a:cubicBezTo>
                    <a:pt x="73343" y="142685"/>
                    <a:pt x="47943" y="154115"/>
                    <a:pt x="46673" y="152845"/>
                  </a:cubicBezTo>
                  <a:cubicBezTo>
                    <a:pt x="45403" y="151575"/>
                    <a:pt x="84773" y="110935"/>
                    <a:pt x="86043" y="112205"/>
                  </a:cubicBezTo>
                  <a:cubicBezTo>
                    <a:pt x="87313" y="113475"/>
                    <a:pt x="69533" y="145225"/>
                    <a:pt x="59373" y="150305"/>
                  </a:cubicBezTo>
                  <a:cubicBezTo>
                    <a:pt x="50483" y="154115"/>
                    <a:pt x="39053" y="152845"/>
                    <a:pt x="30163" y="149035"/>
                  </a:cubicBezTo>
                  <a:cubicBezTo>
                    <a:pt x="21273" y="145225"/>
                    <a:pt x="13653" y="138875"/>
                    <a:pt x="8573" y="129985"/>
                  </a:cubicBezTo>
                  <a:cubicBezTo>
                    <a:pt x="953" y="116015"/>
                    <a:pt x="-1587" y="90615"/>
                    <a:pt x="953" y="71565"/>
                  </a:cubicBezTo>
                  <a:cubicBezTo>
                    <a:pt x="3493" y="51245"/>
                    <a:pt x="11113" y="20765"/>
                    <a:pt x="23813" y="9335"/>
                  </a:cubicBezTo>
                  <a:cubicBezTo>
                    <a:pt x="33973" y="445"/>
                    <a:pt x="55563" y="-2095"/>
                    <a:pt x="66993" y="1715"/>
                  </a:cubicBezTo>
                  <a:cubicBezTo>
                    <a:pt x="75883" y="4255"/>
                    <a:pt x="83503" y="13145"/>
                    <a:pt x="87313" y="20765"/>
                  </a:cubicBezTo>
                  <a:cubicBezTo>
                    <a:pt x="91123" y="28385"/>
                    <a:pt x="88583" y="47435"/>
                    <a:pt x="88583" y="47435"/>
                  </a:cubicBezTo>
                </a:path>
              </a:pathLst>
            </a:custGeom>
            <a:solidFill>
              <a:srgbClr val="FFF8ED"/>
            </a:solidFill>
            <a:ln cap="sq">
              <a:noFill/>
              <a:prstDash val="solid"/>
              <a:miter/>
            </a:ln>
          </p:spPr>
          <p:txBody>
            <a:bodyPr/>
            <a:lstStyle/>
            <a:p>
              <a:endParaRPr lang="en-GB"/>
            </a:p>
          </p:txBody>
        </p:sp>
      </p:grpSp>
      <p:grpSp>
        <p:nvGrpSpPr>
          <p:cNvPr id="35" name="Group 35"/>
          <p:cNvGrpSpPr/>
          <p:nvPr/>
        </p:nvGrpSpPr>
        <p:grpSpPr>
          <a:xfrm>
            <a:off x="14116254" y="3815991"/>
            <a:ext cx="144525" cy="201403"/>
            <a:chOff x="0" y="0"/>
            <a:chExt cx="196850" cy="274320"/>
          </a:xfrm>
        </p:grpSpPr>
        <p:sp>
          <p:nvSpPr>
            <p:cNvPr id="36" name="Freeform 36"/>
            <p:cNvSpPr/>
            <p:nvPr/>
          </p:nvSpPr>
          <p:spPr>
            <a:xfrm>
              <a:off x="49672" y="50604"/>
              <a:ext cx="96517" cy="173868"/>
            </a:xfrm>
            <a:custGeom>
              <a:avLst/>
              <a:gdLst/>
              <a:ahLst/>
              <a:cxnLst/>
              <a:rect l="l" t="t" r="r" b="b"/>
              <a:pathLst>
                <a:path w="96517" h="173868">
                  <a:moveTo>
                    <a:pt x="76058" y="25596"/>
                  </a:moveTo>
                  <a:cubicBezTo>
                    <a:pt x="91298" y="156406"/>
                    <a:pt x="79868" y="167836"/>
                    <a:pt x="68438" y="171646"/>
                  </a:cubicBezTo>
                  <a:cubicBezTo>
                    <a:pt x="58278" y="175456"/>
                    <a:pt x="39228" y="174186"/>
                    <a:pt x="30338" y="167836"/>
                  </a:cubicBezTo>
                  <a:cubicBezTo>
                    <a:pt x="20178" y="160216"/>
                    <a:pt x="11288" y="141166"/>
                    <a:pt x="12558" y="128466"/>
                  </a:cubicBezTo>
                  <a:cubicBezTo>
                    <a:pt x="13828" y="117036"/>
                    <a:pt x="23988" y="100526"/>
                    <a:pt x="34148" y="95446"/>
                  </a:cubicBezTo>
                  <a:cubicBezTo>
                    <a:pt x="44308" y="90366"/>
                    <a:pt x="63358" y="90366"/>
                    <a:pt x="73518" y="95446"/>
                  </a:cubicBezTo>
                  <a:cubicBezTo>
                    <a:pt x="83678" y="100526"/>
                    <a:pt x="95108" y="117036"/>
                    <a:pt x="96378" y="128466"/>
                  </a:cubicBezTo>
                  <a:cubicBezTo>
                    <a:pt x="97648" y="139896"/>
                    <a:pt x="90028" y="157676"/>
                    <a:pt x="81138" y="165296"/>
                  </a:cubicBezTo>
                  <a:cubicBezTo>
                    <a:pt x="72248" y="172916"/>
                    <a:pt x="54468" y="175456"/>
                    <a:pt x="43038" y="172916"/>
                  </a:cubicBezTo>
                  <a:cubicBezTo>
                    <a:pt x="31608" y="170376"/>
                    <a:pt x="17638" y="157676"/>
                    <a:pt x="13828" y="146246"/>
                  </a:cubicBezTo>
                  <a:cubicBezTo>
                    <a:pt x="10018" y="134816"/>
                    <a:pt x="12558" y="115766"/>
                    <a:pt x="20178" y="106876"/>
                  </a:cubicBezTo>
                  <a:cubicBezTo>
                    <a:pt x="27798" y="97986"/>
                    <a:pt x="45578" y="89096"/>
                    <a:pt x="57008" y="90366"/>
                  </a:cubicBezTo>
                  <a:cubicBezTo>
                    <a:pt x="69708" y="92906"/>
                    <a:pt x="91298" y="110686"/>
                    <a:pt x="95108" y="123386"/>
                  </a:cubicBezTo>
                  <a:cubicBezTo>
                    <a:pt x="97648" y="136086"/>
                    <a:pt x="88758" y="160216"/>
                    <a:pt x="77328" y="167836"/>
                  </a:cubicBezTo>
                  <a:cubicBezTo>
                    <a:pt x="67168" y="175456"/>
                    <a:pt x="41768" y="174186"/>
                    <a:pt x="30338" y="167836"/>
                  </a:cubicBezTo>
                  <a:cubicBezTo>
                    <a:pt x="21448" y="162756"/>
                    <a:pt x="17638" y="155136"/>
                    <a:pt x="12558" y="142436"/>
                  </a:cubicBezTo>
                  <a:cubicBezTo>
                    <a:pt x="3668" y="119576"/>
                    <a:pt x="-2682" y="57346"/>
                    <a:pt x="1128" y="34486"/>
                  </a:cubicBezTo>
                  <a:cubicBezTo>
                    <a:pt x="3668" y="23056"/>
                    <a:pt x="7478" y="15436"/>
                    <a:pt x="13828" y="10356"/>
                  </a:cubicBezTo>
                  <a:cubicBezTo>
                    <a:pt x="20178" y="4006"/>
                    <a:pt x="31608" y="-1074"/>
                    <a:pt x="40498" y="196"/>
                  </a:cubicBezTo>
                  <a:cubicBezTo>
                    <a:pt x="51928" y="1466"/>
                    <a:pt x="76058" y="25596"/>
                    <a:pt x="76058" y="25596"/>
                  </a:cubicBezTo>
                </a:path>
              </a:pathLst>
            </a:custGeom>
            <a:solidFill>
              <a:srgbClr val="FFF8ED"/>
            </a:solidFill>
            <a:ln cap="sq">
              <a:noFill/>
              <a:prstDash val="solid"/>
              <a:miter/>
            </a:ln>
          </p:spPr>
          <p:txBody>
            <a:bodyPr/>
            <a:lstStyle/>
            <a:p>
              <a:endParaRPr lang="en-GB"/>
            </a:p>
          </p:txBody>
        </p:sp>
      </p:grpSp>
      <p:grpSp>
        <p:nvGrpSpPr>
          <p:cNvPr id="37" name="Group 37"/>
          <p:cNvGrpSpPr/>
          <p:nvPr/>
        </p:nvGrpSpPr>
        <p:grpSpPr>
          <a:xfrm>
            <a:off x="14132105" y="3845828"/>
            <a:ext cx="130539" cy="173430"/>
            <a:chOff x="0" y="0"/>
            <a:chExt cx="177800" cy="236220"/>
          </a:xfrm>
        </p:grpSpPr>
        <p:sp>
          <p:nvSpPr>
            <p:cNvPr id="38" name="Freeform 38"/>
            <p:cNvSpPr/>
            <p:nvPr/>
          </p:nvSpPr>
          <p:spPr>
            <a:xfrm>
              <a:off x="50718" y="50800"/>
              <a:ext cx="78497" cy="137854"/>
            </a:xfrm>
            <a:custGeom>
              <a:avLst/>
              <a:gdLst/>
              <a:ahLst/>
              <a:cxnLst/>
              <a:rect l="l" t="t" r="r" b="b"/>
              <a:pathLst>
                <a:path w="78497" h="137854">
                  <a:moveTo>
                    <a:pt x="72472" y="20320"/>
                  </a:moveTo>
                  <a:cubicBezTo>
                    <a:pt x="55962" y="138430"/>
                    <a:pt x="29292" y="138430"/>
                    <a:pt x="17862" y="132080"/>
                  </a:cubicBezTo>
                  <a:cubicBezTo>
                    <a:pt x="7702" y="127000"/>
                    <a:pt x="82" y="110490"/>
                    <a:pt x="82" y="99060"/>
                  </a:cubicBezTo>
                  <a:cubicBezTo>
                    <a:pt x="82" y="87630"/>
                    <a:pt x="8972" y="71120"/>
                    <a:pt x="16592" y="64770"/>
                  </a:cubicBezTo>
                  <a:cubicBezTo>
                    <a:pt x="22942" y="59690"/>
                    <a:pt x="33102" y="57150"/>
                    <a:pt x="41992" y="58420"/>
                  </a:cubicBezTo>
                  <a:cubicBezTo>
                    <a:pt x="52152" y="59690"/>
                    <a:pt x="68662" y="68580"/>
                    <a:pt x="73742" y="77470"/>
                  </a:cubicBezTo>
                  <a:cubicBezTo>
                    <a:pt x="78822" y="86360"/>
                    <a:pt x="80092" y="104140"/>
                    <a:pt x="76282" y="114300"/>
                  </a:cubicBezTo>
                  <a:cubicBezTo>
                    <a:pt x="73742" y="121920"/>
                    <a:pt x="67392" y="129540"/>
                    <a:pt x="59772" y="133350"/>
                  </a:cubicBezTo>
                  <a:cubicBezTo>
                    <a:pt x="50882" y="138430"/>
                    <a:pt x="31832" y="139700"/>
                    <a:pt x="21672" y="134620"/>
                  </a:cubicBezTo>
                  <a:cubicBezTo>
                    <a:pt x="11512" y="129540"/>
                    <a:pt x="1352" y="114300"/>
                    <a:pt x="82" y="102870"/>
                  </a:cubicBezTo>
                  <a:cubicBezTo>
                    <a:pt x="-1188" y="91440"/>
                    <a:pt x="12782" y="81280"/>
                    <a:pt x="14052" y="68580"/>
                  </a:cubicBezTo>
                  <a:cubicBezTo>
                    <a:pt x="15322" y="54610"/>
                    <a:pt x="-1188" y="31750"/>
                    <a:pt x="3892" y="20320"/>
                  </a:cubicBezTo>
                  <a:cubicBezTo>
                    <a:pt x="7702" y="10160"/>
                    <a:pt x="22942" y="0"/>
                    <a:pt x="34372" y="0"/>
                  </a:cubicBezTo>
                  <a:cubicBezTo>
                    <a:pt x="45802" y="0"/>
                    <a:pt x="72472" y="20320"/>
                    <a:pt x="72472" y="20320"/>
                  </a:cubicBezTo>
                </a:path>
              </a:pathLst>
            </a:custGeom>
            <a:solidFill>
              <a:srgbClr val="FFF8ED"/>
            </a:solidFill>
            <a:ln cap="sq">
              <a:noFill/>
              <a:prstDash val="solid"/>
              <a:miter/>
            </a:ln>
          </p:spPr>
          <p:txBody>
            <a:bodyPr/>
            <a:lstStyle/>
            <a:p>
              <a:endParaRPr lang="en-GB"/>
            </a:p>
          </p:txBody>
        </p:sp>
      </p:grpSp>
      <p:grpSp>
        <p:nvGrpSpPr>
          <p:cNvPr id="39" name="Group 39"/>
          <p:cNvGrpSpPr/>
          <p:nvPr/>
        </p:nvGrpSpPr>
        <p:grpSpPr>
          <a:xfrm>
            <a:off x="14126510" y="3736735"/>
            <a:ext cx="146390" cy="137998"/>
            <a:chOff x="0" y="0"/>
            <a:chExt cx="199390" cy="187960"/>
          </a:xfrm>
        </p:grpSpPr>
        <p:sp>
          <p:nvSpPr>
            <p:cNvPr id="40" name="Freeform 40"/>
            <p:cNvSpPr/>
            <p:nvPr/>
          </p:nvSpPr>
          <p:spPr>
            <a:xfrm>
              <a:off x="50800" y="50800"/>
              <a:ext cx="99222" cy="86684"/>
            </a:xfrm>
            <a:custGeom>
              <a:avLst/>
              <a:gdLst/>
              <a:ahLst/>
              <a:cxnLst/>
              <a:rect l="l" t="t" r="r" b="b"/>
              <a:pathLst>
                <a:path w="99222" h="86684">
                  <a:moveTo>
                    <a:pt x="24130" y="11430"/>
                  </a:moveTo>
                  <a:cubicBezTo>
                    <a:pt x="91440" y="11430"/>
                    <a:pt x="96520" y="20320"/>
                    <a:pt x="97790" y="27940"/>
                  </a:cubicBezTo>
                  <a:cubicBezTo>
                    <a:pt x="100330" y="38100"/>
                    <a:pt x="96520" y="54610"/>
                    <a:pt x="90170" y="63500"/>
                  </a:cubicBezTo>
                  <a:cubicBezTo>
                    <a:pt x="83820" y="71120"/>
                    <a:pt x="67310" y="78740"/>
                    <a:pt x="57150" y="77470"/>
                  </a:cubicBezTo>
                  <a:cubicBezTo>
                    <a:pt x="46990" y="76200"/>
                    <a:pt x="31750" y="66040"/>
                    <a:pt x="26670" y="57150"/>
                  </a:cubicBezTo>
                  <a:cubicBezTo>
                    <a:pt x="21590" y="46990"/>
                    <a:pt x="20320" y="30480"/>
                    <a:pt x="25400" y="20320"/>
                  </a:cubicBezTo>
                  <a:cubicBezTo>
                    <a:pt x="30480" y="11430"/>
                    <a:pt x="44450" y="0"/>
                    <a:pt x="55880" y="0"/>
                  </a:cubicBezTo>
                  <a:cubicBezTo>
                    <a:pt x="68580" y="0"/>
                    <a:pt x="91440" y="11430"/>
                    <a:pt x="96520" y="22860"/>
                  </a:cubicBezTo>
                  <a:cubicBezTo>
                    <a:pt x="101600" y="33020"/>
                    <a:pt x="99060" y="49530"/>
                    <a:pt x="92710" y="59690"/>
                  </a:cubicBezTo>
                  <a:cubicBezTo>
                    <a:pt x="85090" y="72390"/>
                    <a:pt x="58420" y="83820"/>
                    <a:pt x="44450" y="86360"/>
                  </a:cubicBezTo>
                  <a:cubicBezTo>
                    <a:pt x="34290" y="87630"/>
                    <a:pt x="25400" y="85090"/>
                    <a:pt x="17780" y="80010"/>
                  </a:cubicBezTo>
                  <a:cubicBezTo>
                    <a:pt x="10160" y="73660"/>
                    <a:pt x="0" y="59690"/>
                    <a:pt x="0" y="48260"/>
                  </a:cubicBezTo>
                  <a:cubicBezTo>
                    <a:pt x="0" y="36830"/>
                    <a:pt x="24130" y="11430"/>
                    <a:pt x="24130" y="11430"/>
                  </a:cubicBezTo>
                </a:path>
              </a:pathLst>
            </a:custGeom>
            <a:solidFill>
              <a:srgbClr val="FFF8ED"/>
            </a:solidFill>
            <a:ln cap="sq">
              <a:noFill/>
              <a:prstDash val="solid"/>
              <a:miter/>
            </a:ln>
          </p:spPr>
          <p:txBody>
            <a:bodyPr/>
            <a:lstStyle/>
            <a:p>
              <a:endParaRPr lang="en-GB"/>
            </a:p>
          </p:txBody>
        </p:sp>
      </p:grpSp>
      <p:grpSp>
        <p:nvGrpSpPr>
          <p:cNvPr id="41" name="Group 41"/>
          <p:cNvGrpSpPr/>
          <p:nvPr/>
        </p:nvGrpSpPr>
        <p:grpSpPr>
          <a:xfrm>
            <a:off x="14623491" y="3694776"/>
            <a:ext cx="363644" cy="528683"/>
            <a:chOff x="0" y="0"/>
            <a:chExt cx="495300" cy="720090"/>
          </a:xfrm>
        </p:grpSpPr>
        <p:sp>
          <p:nvSpPr>
            <p:cNvPr id="42" name="Freeform 42"/>
            <p:cNvSpPr/>
            <p:nvPr/>
          </p:nvSpPr>
          <p:spPr>
            <a:xfrm>
              <a:off x="36183" y="49989"/>
              <a:ext cx="408368" cy="621901"/>
            </a:xfrm>
            <a:custGeom>
              <a:avLst/>
              <a:gdLst/>
              <a:ahLst/>
              <a:cxnLst/>
              <a:rect l="l" t="t" r="r" b="b"/>
              <a:pathLst>
                <a:path w="408368" h="621901">
                  <a:moveTo>
                    <a:pt x="83197" y="84631"/>
                  </a:moveTo>
                  <a:cubicBezTo>
                    <a:pt x="327037" y="80821"/>
                    <a:pt x="344817" y="85901"/>
                    <a:pt x="357517" y="97331"/>
                  </a:cubicBezTo>
                  <a:cubicBezTo>
                    <a:pt x="367677" y="106221"/>
                    <a:pt x="370217" y="115111"/>
                    <a:pt x="374027" y="135431"/>
                  </a:cubicBezTo>
                  <a:cubicBezTo>
                    <a:pt x="386727" y="195121"/>
                    <a:pt x="362597" y="435151"/>
                    <a:pt x="379107" y="505001"/>
                  </a:cubicBezTo>
                  <a:cubicBezTo>
                    <a:pt x="386727" y="534211"/>
                    <a:pt x="409587" y="545641"/>
                    <a:pt x="408317" y="564691"/>
                  </a:cubicBezTo>
                  <a:cubicBezTo>
                    <a:pt x="407047" y="582471"/>
                    <a:pt x="391807" y="609141"/>
                    <a:pt x="377837" y="616761"/>
                  </a:cubicBezTo>
                  <a:cubicBezTo>
                    <a:pt x="365137" y="624381"/>
                    <a:pt x="342277" y="621841"/>
                    <a:pt x="328307" y="614221"/>
                  </a:cubicBezTo>
                  <a:cubicBezTo>
                    <a:pt x="311797" y="605331"/>
                    <a:pt x="304177" y="574851"/>
                    <a:pt x="290207" y="562151"/>
                  </a:cubicBezTo>
                  <a:cubicBezTo>
                    <a:pt x="278777" y="551991"/>
                    <a:pt x="269887" y="548181"/>
                    <a:pt x="254647" y="540561"/>
                  </a:cubicBezTo>
                  <a:cubicBezTo>
                    <a:pt x="227977" y="526591"/>
                    <a:pt x="178447" y="502461"/>
                    <a:pt x="142887" y="494841"/>
                  </a:cubicBezTo>
                  <a:cubicBezTo>
                    <a:pt x="113677" y="488491"/>
                    <a:pt x="61607" y="497381"/>
                    <a:pt x="60337" y="491031"/>
                  </a:cubicBezTo>
                  <a:cubicBezTo>
                    <a:pt x="59067" y="487221"/>
                    <a:pt x="100977" y="470711"/>
                    <a:pt x="100977" y="470711"/>
                  </a:cubicBezTo>
                  <a:cubicBezTo>
                    <a:pt x="100977" y="470711"/>
                    <a:pt x="75577" y="488491"/>
                    <a:pt x="62877" y="487221"/>
                  </a:cubicBezTo>
                  <a:cubicBezTo>
                    <a:pt x="48907" y="485951"/>
                    <a:pt x="29857" y="469441"/>
                    <a:pt x="23507" y="455471"/>
                  </a:cubicBezTo>
                  <a:cubicBezTo>
                    <a:pt x="17157" y="441501"/>
                    <a:pt x="18427" y="416101"/>
                    <a:pt x="27317" y="403401"/>
                  </a:cubicBezTo>
                  <a:cubicBezTo>
                    <a:pt x="37477" y="389431"/>
                    <a:pt x="81927" y="375461"/>
                    <a:pt x="84467" y="379271"/>
                  </a:cubicBezTo>
                  <a:cubicBezTo>
                    <a:pt x="87007" y="384351"/>
                    <a:pt x="34937" y="451661"/>
                    <a:pt x="20967" y="445311"/>
                  </a:cubicBezTo>
                  <a:cubicBezTo>
                    <a:pt x="-9513" y="432611"/>
                    <a:pt x="-3163" y="90981"/>
                    <a:pt x="17157" y="36371"/>
                  </a:cubicBezTo>
                  <a:cubicBezTo>
                    <a:pt x="23507" y="19861"/>
                    <a:pt x="31127" y="16051"/>
                    <a:pt x="40017" y="9701"/>
                  </a:cubicBezTo>
                  <a:cubicBezTo>
                    <a:pt x="50177" y="3351"/>
                    <a:pt x="62877" y="-459"/>
                    <a:pt x="74307" y="811"/>
                  </a:cubicBezTo>
                  <a:cubicBezTo>
                    <a:pt x="88277" y="3351"/>
                    <a:pt x="111137" y="17321"/>
                    <a:pt x="118757" y="28751"/>
                  </a:cubicBezTo>
                  <a:cubicBezTo>
                    <a:pt x="125107" y="38911"/>
                    <a:pt x="126377" y="52881"/>
                    <a:pt x="125107" y="64311"/>
                  </a:cubicBezTo>
                  <a:cubicBezTo>
                    <a:pt x="123837" y="75741"/>
                    <a:pt x="117487" y="88441"/>
                    <a:pt x="108597" y="96061"/>
                  </a:cubicBezTo>
                  <a:cubicBezTo>
                    <a:pt x="97167" y="104951"/>
                    <a:pt x="73037" y="113841"/>
                    <a:pt x="57797" y="111301"/>
                  </a:cubicBezTo>
                  <a:cubicBezTo>
                    <a:pt x="42557" y="108761"/>
                    <a:pt x="23507" y="90981"/>
                    <a:pt x="17157" y="78281"/>
                  </a:cubicBezTo>
                  <a:cubicBezTo>
                    <a:pt x="12077" y="68121"/>
                    <a:pt x="10807" y="54151"/>
                    <a:pt x="14617" y="42721"/>
                  </a:cubicBezTo>
                  <a:cubicBezTo>
                    <a:pt x="19697" y="28751"/>
                    <a:pt x="37477" y="9701"/>
                    <a:pt x="50177" y="3351"/>
                  </a:cubicBezTo>
                  <a:cubicBezTo>
                    <a:pt x="61607" y="-1729"/>
                    <a:pt x="75577" y="-459"/>
                    <a:pt x="85737" y="3351"/>
                  </a:cubicBezTo>
                  <a:cubicBezTo>
                    <a:pt x="97167" y="7161"/>
                    <a:pt x="108597" y="14781"/>
                    <a:pt x="114947" y="23671"/>
                  </a:cubicBezTo>
                  <a:cubicBezTo>
                    <a:pt x="121297" y="32561"/>
                    <a:pt x="123837" y="42721"/>
                    <a:pt x="125107" y="57961"/>
                  </a:cubicBezTo>
                  <a:cubicBezTo>
                    <a:pt x="127647" y="84631"/>
                    <a:pt x="114947" y="129081"/>
                    <a:pt x="113677" y="174801"/>
                  </a:cubicBezTo>
                  <a:cubicBezTo>
                    <a:pt x="112407" y="242111"/>
                    <a:pt x="147967" y="366571"/>
                    <a:pt x="127647" y="419911"/>
                  </a:cubicBezTo>
                  <a:cubicBezTo>
                    <a:pt x="114947" y="452931"/>
                    <a:pt x="81927" y="484681"/>
                    <a:pt x="62877" y="487221"/>
                  </a:cubicBezTo>
                  <a:cubicBezTo>
                    <a:pt x="50177" y="488491"/>
                    <a:pt x="36207" y="477061"/>
                    <a:pt x="29857" y="466901"/>
                  </a:cubicBezTo>
                  <a:cubicBezTo>
                    <a:pt x="22237" y="455471"/>
                    <a:pt x="18427" y="430071"/>
                    <a:pt x="22237" y="416101"/>
                  </a:cubicBezTo>
                  <a:cubicBezTo>
                    <a:pt x="26047" y="403401"/>
                    <a:pt x="36207" y="391971"/>
                    <a:pt x="46367" y="385621"/>
                  </a:cubicBezTo>
                  <a:cubicBezTo>
                    <a:pt x="56527" y="379271"/>
                    <a:pt x="84467" y="378001"/>
                    <a:pt x="84467" y="379271"/>
                  </a:cubicBezTo>
                  <a:cubicBezTo>
                    <a:pt x="84467" y="380541"/>
                    <a:pt x="47637" y="393241"/>
                    <a:pt x="47637" y="395781"/>
                  </a:cubicBezTo>
                  <a:cubicBezTo>
                    <a:pt x="48907" y="398321"/>
                    <a:pt x="100977" y="386891"/>
                    <a:pt x="100977" y="388161"/>
                  </a:cubicBezTo>
                  <a:cubicBezTo>
                    <a:pt x="100977" y="389431"/>
                    <a:pt x="56527" y="399591"/>
                    <a:pt x="56527" y="398321"/>
                  </a:cubicBezTo>
                  <a:cubicBezTo>
                    <a:pt x="56527" y="397051"/>
                    <a:pt x="80657" y="385621"/>
                    <a:pt x="97167" y="383081"/>
                  </a:cubicBezTo>
                  <a:cubicBezTo>
                    <a:pt x="118757" y="379271"/>
                    <a:pt x="144157" y="379271"/>
                    <a:pt x="174637" y="386891"/>
                  </a:cubicBezTo>
                  <a:cubicBezTo>
                    <a:pt x="224167" y="399591"/>
                    <a:pt x="324497" y="454201"/>
                    <a:pt x="358787" y="477061"/>
                  </a:cubicBezTo>
                  <a:cubicBezTo>
                    <a:pt x="374027" y="487221"/>
                    <a:pt x="380377" y="489761"/>
                    <a:pt x="387997" y="502461"/>
                  </a:cubicBezTo>
                  <a:cubicBezTo>
                    <a:pt x="398157" y="520241"/>
                    <a:pt x="410857" y="557071"/>
                    <a:pt x="407047" y="577391"/>
                  </a:cubicBezTo>
                  <a:cubicBezTo>
                    <a:pt x="403237" y="593901"/>
                    <a:pt x="390537" y="610411"/>
                    <a:pt x="377837" y="616761"/>
                  </a:cubicBezTo>
                  <a:cubicBezTo>
                    <a:pt x="367677" y="623111"/>
                    <a:pt x="351167" y="623111"/>
                    <a:pt x="339737" y="619301"/>
                  </a:cubicBezTo>
                  <a:cubicBezTo>
                    <a:pt x="328307" y="615491"/>
                    <a:pt x="318147" y="607871"/>
                    <a:pt x="309257" y="596441"/>
                  </a:cubicBezTo>
                  <a:cubicBezTo>
                    <a:pt x="296557" y="581201"/>
                    <a:pt x="285127" y="564691"/>
                    <a:pt x="277507" y="532941"/>
                  </a:cubicBezTo>
                  <a:cubicBezTo>
                    <a:pt x="259727" y="458011"/>
                    <a:pt x="252107" y="143051"/>
                    <a:pt x="277507" y="132891"/>
                  </a:cubicBezTo>
                  <a:cubicBezTo>
                    <a:pt x="287667" y="129081"/>
                    <a:pt x="320687" y="163371"/>
                    <a:pt x="316877" y="172261"/>
                  </a:cubicBezTo>
                  <a:cubicBezTo>
                    <a:pt x="309257" y="190041"/>
                    <a:pt x="112407" y="174801"/>
                    <a:pt x="76847" y="160831"/>
                  </a:cubicBezTo>
                  <a:cubicBezTo>
                    <a:pt x="64147" y="155751"/>
                    <a:pt x="60337" y="150671"/>
                    <a:pt x="55257" y="143051"/>
                  </a:cubicBezTo>
                  <a:cubicBezTo>
                    <a:pt x="50177" y="135431"/>
                    <a:pt x="47637" y="124001"/>
                    <a:pt x="50177" y="115111"/>
                  </a:cubicBezTo>
                  <a:cubicBezTo>
                    <a:pt x="53987" y="103681"/>
                    <a:pt x="83197" y="84631"/>
                    <a:pt x="83197" y="84631"/>
                  </a:cubicBezTo>
                </a:path>
              </a:pathLst>
            </a:custGeom>
            <a:solidFill>
              <a:srgbClr val="FFF8ED"/>
            </a:solidFill>
            <a:ln cap="sq">
              <a:noFill/>
              <a:prstDash val="solid"/>
              <a:miter/>
            </a:ln>
          </p:spPr>
          <p:txBody>
            <a:bodyPr/>
            <a:lstStyle/>
            <a:p>
              <a:endParaRPr lang="en-GB"/>
            </a:p>
          </p:txBody>
        </p:sp>
      </p:grpSp>
      <p:grpSp>
        <p:nvGrpSpPr>
          <p:cNvPr id="43" name="Group 43"/>
          <p:cNvGrpSpPr/>
          <p:nvPr/>
        </p:nvGrpSpPr>
        <p:grpSpPr>
          <a:xfrm>
            <a:off x="14657990" y="3730208"/>
            <a:ext cx="264808" cy="391617"/>
            <a:chOff x="0" y="0"/>
            <a:chExt cx="360680" cy="533400"/>
          </a:xfrm>
        </p:grpSpPr>
        <p:sp>
          <p:nvSpPr>
            <p:cNvPr id="44" name="Freeform 44"/>
            <p:cNvSpPr/>
            <p:nvPr/>
          </p:nvSpPr>
          <p:spPr>
            <a:xfrm>
              <a:off x="46471" y="50603"/>
              <a:ext cx="263733" cy="433666"/>
            </a:xfrm>
            <a:custGeom>
              <a:avLst/>
              <a:gdLst/>
              <a:ahLst/>
              <a:cxnLst/>
              <a:rect l="l" t="t" r="r" b="b"/>
              <a:pathLst>
                <a:path w="263733" h="433666">
                  <a:moveTo>
                    <a:pt x="81799" y="33217"/>
                  </a:moveTo>
                  <a:cubicBezTo>
                    <a:pt x="154189" y="318967"/>
                    <a:pt x="203719" y="330397"/>
                    <a:pt x="202449" y="338017"/>
                  </a:cubicBezTo>
                  <a:cubicBezTo>
                    <a:pt x="201179" y="344367"/>
                    <a:pt x="171969" y="350717"/>
                    <a:pt x="161809" y="344367"/>
                  </a:cubicBezTo>
                  <a:cubicBezTo>
                    <a:pt x="146569" y="334207"/>
                    <a:pt x="138949" y="291027"/>
                    <a:pt x="135139" y="259277"/>
                  </a:cubicBezTo>
                  <a:cubicBezTo>
                    <a:pt x="130059" y="222447"/>
                    <a:pt x="133869" y="136087"/>
                    <a:pt x="141489" y="134817"/>
                  </a:cubicBezTo>
                  <a:cubicBezTo>
                    <a:pt x="151649" y="133547"/>
                    <a:pt x="204989" y="287217"/>
                    <a:pt x="202449" y="329127"/>
                  </a:cubicBezTo>
                  <a:cubicBezTo>
                    <a:pt x="201179" y="350717"/>
                    <a:pt x="193559" y="367227"/>
                    <a:pt x="182129" y="376117"/>
                  </a:cubicBezTo>
                  <a:cubicBezTo>
                    <a:pt x="170699" y="385007"/>
                    <a:pt x="146569" y="388817"/>
                    <a:pt x="132599" y="386277"/>
                  </a:cubicBezTo>
                  <a:cubicBezTo>
                    <a:pt x="121169" y="383737"/>
                    <a:pt x="111009" y="374847"/>
                    <a:pt x="104659" y="365957"/>
                  </a:cubicBezTo>
                  <a:cubicBezTo>
                    <a:pt x="98309" y="357067"/>
                    <a:pt x="93229" y="344367"/>
                    <a:pt x="94499" y="332937"/>
                  </a:cubicBezTo>
                  <a:cubicBezTo>
                    <a:pt x="95769" y="318967"/>
                    <a:pt x="108469" y="297377"/>
                    <a:pt x="119899" y="288487"/>
                  </a:cubicBezTo>
                  <a:cubicBezTo>
                    <a:pt x="128789" y="282137"/>
                    <a:pt x="142759" y="279597"/>
                    <a:pt x="152919" y="280867"/>
                  </a:cubicBezTo>
                  <a:cubicBezTo>
                    <a:pt x="164349" y="282137"/>
                    <a:pt x="177049" y="285947"/>
                    <a:pt x="184669" y="293567"/>
                  </a:cubicBezTo>
                  <a:cubicBezTo>
                    <a:pt x="194829" y="303727"/>
                    <a:pt x="204989" y="326587"/>
                    <a:pt x="202449" y="341827"/>
                  </a:cubicBezTo>
                  <a:cubicBezTo>
                    <a:pt x="199909" y="357067"/>
                    <a:pt x="185939" y="376117"/>
                    <a:pt x="173239" y="382467"/>
                  </a:cubicBezTo>
                  <a:cubicBezTo>
                    <a:pt x="159269" y="388817"/>
                    <a:pt x="135139" y="387547"/>
                    <a:pt x="122439" y="381197"/>
                  </a:cubicBezTo>
                  <a:cubicBezTo>
                    <a:pt x="112279" y="376117"/>
                    <a:pt x="107199" y="369767"/>
                    <a:pt x="99579" y="355797"/>
                  </a:cubicBezTo>
                  <a:cubicBezTo>
                    <a:pt x="79259" y="320237"/>
                    <a:pt x="37349" y="186887"/>
                    <a:pt x="36079" y="143707"/>
                  </a:cubicBezTo>
                  <a:cubicBezTo>
                    <a:pt x="36079" y="125927"/>
                    <a:pt x="38619" y="114497"/>
                    <a:pt x="46239" y="104337"/>
                  </a:cubicBezTo>
                  <a:cubicBezTo>
                    <a:pt x="53859" y="92907"/>
                    <a:pt x="66559" y="85287"/>
                    <a:pt x="81799" y="80207"/>
                  </a:cubicBezTo>
                  <a:cubicBezTo>
                    <a:pt x="102119" y="73857"/>
                    <a:pt x="140219" y="77667"/>
                    <a:pt x="161809" y="80207"/>
                  </a:cubicBezTo>
                  <a:cubicBezTo>
                    <a:pt x="177049" y="81477"/>
                    <a:pt x="189749" y="82747"/>
                    <a:pt x="201179" y="89097"/>
                  </a:cubicBezTo>
                  <a:cubicBezTo>
                    <a:pt x="213879" y="96717"/>
                    <a:pt x="227849" y="110687"/>
                    <a:pt x="234199" y="127197"/>
                  </a:cubicBezTo>
                  <a:cubicBezTo>
                    <a:pt x="241819" y="148787"/>
                    <a:pt x="230389" y="183077"/>
                    <a:pt x="234199" y="213557"/>
                  </a:cubicBezTo>
                  <a:cubicBezTo>
                    <a:pt x="238009" y="250387"/>
                    <a:pt x="262139" y="302457"/>
                    <a:pt x="263409" y="332937"/>
                  </a:cubicBezTo>
                  <a:cubicBezTo>
                    <a:pt x="264679" y="351987"/>
                    <a:pt x="262139" y="367227"/>
                    <a:pt x="257059" y="381197"/>
                  </a:cubicBezTo>
                  <a:cubicBezTo>
                    <a:pt x="251979" y="393897"/>
                    <a:pt x="246899" y="404057"/>
                    <a:pt x="236739" y="412947"/>
                  </a:cubicBezTo>
                  <a:cubicBezTo>
                    <a:pt x="226579" y="421837"/>
                    <a:pt x="207529" y="429457"/>
                    <a:pt x="193559" y="431997"/>
                  </a:cubicBezTo>
                  <a:cubicBezTo>
                    <a:pt x="180859" y="434537"/>
                    <a:pt x="169429" y="434537"/>
                    <a:pt x="155459" y="429457"/>
                  </a:cubicBezTo>
                  <a:cubicBezTo>
                    <a:pt x="135139" y="421837"/>
                    <a:pt x="107199" y="392627"/>
                    <a:pt x="89419" y="377387"/>
                  </a:cubicBezTo>
                  <a:cubicBezTo>
                    <a:pt x="76719" y="367227"/>
                    <a:pt x="64019" y="360877"/>
                    <a:pt x="56399" y="349447"/>
                  </a:cubicBezTo>
                  <a:cubicBezTo>
                    <a:pt x="48779" y="338017"/>
                    <a:pt x="46239" y="329127"/>
                    <a:pt x="41159" y="310077"/>
                  </a:cubicBezTo>
                  <a:cubicBezTo>
                    <a:pt x="28459" y="259277"/>
                    <a:pt x="-13451" y="71317"/>
                    <a:pt x="4329" y="28137"/>
                  </a:cubicBezTo>
                  <a:cubicBezTo>
                    <a:pt x="11949" y="10357"/>
                    <a:pt x="29729" y="2737"/>
                    <a:pt x="41159" y="197"/>
                  </a:cubicBezTo>
                  <a:cubicBezTo>
                    <a:pt x="50049" y="-1073"/>
                    <a:pt x="61479" y="4007"/>
                    <a:pt x="67829" y="9087"/>
                  </a:cubicBezTo>
                  <a:cubicBezTo>
                    <a:pt x="74179" y="14167"/>
                    <a:pt x="81799" y="33217"/>
                    <a:pt x="81799" y="33217"/>
                  </a:cubicBezTo>
                </a:path>
              </a:pathLst>
            </a:custGeom>
            <a:solidFill>
              <a:srgbClr val="FFF8ED"/>
            </a:solidFill>
            <a:ln cap="sq">
              <a:noFill/>
              <a:prstDash val="solid"/>
              <a:miter/>
            </a:ln>
          </p:spPr>
          <p:txBody>
            <a:bodyPr/>
            <a:lstStyle/>
            <a:p>
              <a:endParaRPr lang="en-GB"/>
            </a:p>
          </p:txBody>
        </p:sp>
      </p:grpSp>
      <p:grpSp>
        <p:nvGrpSpPr>
          <p:cNvPr id="45" name="Group 45"/>
          <p:cNvGrpSpPr/>
          <p:nvPr/>
        </p:nvGrpSpPr>
        <p:grpSpPr>
          <a:xfrm>
            <a:off x="14767083" y="4289661"/>
            <a:ext cx="151052" cy="140796"/>
            <a:chOff x="0" y="0"/>
            <a:chExt cx="205740" cy="191770"/>
          </a:xfrm>
        </p:grpSpPr>
        <p:sp>
          <p:nvSpPr>
            <p:cNvPr id="46" name="Freeform 46"/>
            <p:cNvSpPr/>
            <p:nvPr/>
          </p:nvSpPr>
          <p:spPr>
            <a:xfrm>
              <a:off x="50116" y="49650"/>
              <a:ext cx="105653" cy="91638"/>
            </a:xfrm>
            <a:custGeom>
              <a:avLst/>
              <a:gdLst/>
              <a:ahLst/>
              <a:cxnLst/>
              <a:rect l="l" t="t" r="r" b="b"/>
              <a:pathLst>
                <a:path w="105653" h="91638">
                  <a:moveTo>
                    <a:pt x="104824" y="24010"/>
                  </a:moveTo>
                  <a:cubicBezTo>
                    <a:pt x="13384" y="92590"/>
                    <a:pt x="4494" y="90050"/>
                    <a:pt x="1954" y="84970"/>
                  </a:cubicBezTo>
                  <a:cubicBezTo>
                    <a:pt x="-586" y="79890"/>
                    <a:pt x="1954" y="64650"/>
                    <a:pt x="5764" y="63380"/>
                  </a:cubicBezTo>
                  <a:cubicBezTo>
                    <a:pt x="10844" y="60840"/>
                    <a:pt x="31164" y="74810"/>
                    <a:pt x="31164" y="79890"/>
                  </a:cubicBezTo>
                  <a:cubicBezTo>
                    <a:pt x="31164" y="83700"/>
                    <a:pt x="9574" y="92590"/>
                    <a:pt x="5764" y="90050"/>
                  </a:cubicBezTo>
                  <a:cubicBezTo>
                    <a:pt x="1954" y="87510"/>
                    <a:pt x="8304" y="62110"/>
                    <a:pt x="12114" y="60840"/>
                  </a:cubicBezTo>
                  <a:cubicBezTo>
                    <a:pt x="15924" y="59570"/>
                    <a:pt x="31164" y="79890"/>
                    <a:pt x="29894" y="83700"/>
                  </a:cubicBezTo>
                  <a:cubicBezTo>
                    <a:pt x="28624" y="87510"/>
                    <a:pt x="3224" y="86240"/>
                    <a:pt x="3224" y="87510"/>
                  </a:cubicBezTo>
                  <a:cubicBezTo>
                    <a:pt x="3224" y="88780"/>
                    <a:pt x="22274" y="91320"/>
                    <a:pt x="22274" y="91320"/>
                  </a:cubicBezTo>
                  <a:cubicBezTo>
                    <a:pt x="22274" y="91320"/>
                    <a:pt x="10844" y="92590"/>
                    <a:pt x="7034" y="90050"/>
                  </a:cubicBezTo>
                  <a:cubicBezTo>
                    <a:pt x="3224" y="86240"/>
                    <a:pt x="-1856" y="77350"/>
                    <a:pt x="684" y="69730"/>
                  </a:cubicBezTo>
                  <a:cubicBezTo>
                    <a:pt x="5764" y="53220"/>
                    <a:pt x="54024" y="20200"/>
                    <a:pt x="74344" y="10040"/>
                  </a:cubicBezTo>
                  <a:cubicBezTo>
                    <a:pt x="85774" y="3690"/>
                    <a:pt x="98474" y="-2660"/>
                    <a:pt x="103554" y="1150"/>
                  </a:cubicBezTo>
                  <a:cubicBezTo>
                    <a:pt x="107364" y="3690"/>
                    <a:pt x="104824" y="24010"/>
                    <a:pt x="104824" y="24010"/>
                  </a:cubicBezTo>
                </a:path>
              </a:pathLst>
            </a:custGeom>
            <a:solidFill>
              <a:srgbClr val="FFF8ED"/>
            </a:solidFill>
            <a:ln cap="sq">
              <a:noFill/>
              <a:prstDash val="solid"/>
              <a:miter/>
            </a:ln>
          </p:spPr>
          <p:txBody>
            <a:bodyPr/>
            <a:lstStyle/>
            <a:p>
              <a:endParaRPr lang="en-GB"/>
            </a:p>
          </p:txBody>
        </p:sp>
      </p:grpSp>
      <p:grpSp>
        <p:nvGrpSpPr>
          <p:cNvPr id="47" name="Group 47"/>
          <p:cNvGrpSpPr/>
          <p:nvPr/>
        </p:nvGrpSpPr>
        <p:grpSpPr>
          <a:xfrm>
            <a:off x="14614166" y="3958651"/>
            <a:ext cx="112823" cy="191146"/>
            <a:chOff x="0" y="0"/>
            <a:chExt cx="153670" cy="260350"/>
          </a:xfrm>
        </p:grpSpPr>
        <p:sp>
          <p:nvSpPr>
            <p:cNvPr id="48" name="Freeform 48"/>
            <p:cNvSpPr/>
            <p:nvPr/>
          </p:nvSpPr>
          <p:spPr>
            <a:xfrm>
              <a:off x="50800" y="50636"/>
              <a:ext cx="52665" cy="159053"/>
            </a:xfrm>
            <a:custGeom>
              <a:avLst/>
              <a:gdLst/>
              <a:ahLst/>
              <a:cxnLst/>
              <a:rect l="l" t="t" r="r" b="b"/>
              <a:pathLst>
                <a:path w="52665" h="159053">
                  <a:moveTo>
                    <a:pt x="0" y="142404"/>
                  </a:moveTo>
                  <a:cubicBezTo>
                    <a:pt x="26670" y="2704"/>
                    <a:pt x="34290" y="-1106"/>
                    <a:pt x="39370" y="164"/>
                  </a:cubicBezTo>
                  <a:cubicBezTo>
                    <a:pt x="44450" y="1434"/>
                    <a:pt x="53340" y="14134"/>
                    <a:pt x="52070" y="19214"/>
                  </a:cubicBezTo>
                  <a:cubicBezTo>
                    <a:pt x="50800" y="24294"/>
                    <a:pt x="36830" y="33184"/>
                    <a:pt x="31750" y="31914"/>
                  </a:cubicBezTo>
                  <a:cubicBezTo>
                    <a:pt x="26670" y="30644"/>
                    <a:pt x="19050" y="15404"/>
                    <a:pt x="20320" y="10324"/>
                  </a:cubicBezTo>
                  <a:cubicBezTo>
                    <a:pt x="21590" y="5244"/>
                    <a:pt x="36830" y="-1106"/>
                    <a:pt x="41910" y="164"/>
                  </a:cubicBezTo>
                  <a:cubicBezTo>
                    <a:pt x="46990" y="1434"/>
                    <a:pt x="50800" y="9054"/>
                    <a:pt x="52070" y="17944"/>
                  </a:cubicBezTo>
                  <a:cubicBezTo>
                    <a:pt x="55880" y="40804"/>
                    <a:pt x="40640" y="123354"/>
                    <a:pt x="27940" y="143674"/>
                  </a:cubicBezTo>
                  <a:cubicBezTo>
                    <a:pt x="22860" y="152564"/>
                    <a:pt x="15240" y="160184"/>
                    <a:pt x="10160" y="158914"/>
                  </a:cubicBezTo>
                  <a:cubicBezTo>
                    <a:pt x="6350" y="157644"/>
                    <a:pt x="0" y="142404"/>
                    <a:pt x="0" y="142404"/>
                  </a:cubicBezTo>
                </a:path>
              </a:pathLst>
            </a:custGeom>
            <a:solidFill>
              <a:srgbClr val="FFF8ED"/>
            </a:solidFill>
            <a:ln cap="sq">
              <a:noFill/>
              <a:prstDash val="solid"/>
              <a:miter/>
            </a:ln>
          </p:spPr>
          <p:txBody>
            <a:bodyPr/>
            <a:lstStyle/>
            <a:p>
              <a:endParaRPr lang="en-GB"/>
            </a:p>
          </p:txBody>
        </p:sp>
      </p:grpSp>
      <p:grpSp>
        <p:nvGrpSpPr>
          <p:cNvPr id="49" name="Group 49"/>
          <p:cNvGrpSpPr/>
          <p:nvPr/>
        </p:nvGrpSpPr>
        <p:grpSpPr>
          <a:xfrm>
            <a:off x="14618828" y="4039772"/>
            <a:ext cx="149187" cy="110026"/>
            <a:chOff x="0" y="0"/>
            <a:chExt cx="203200" cy="149860"/>
          </a:xfrm>
        </p:grpSpPr>
        <p:sp>
          <p:nvSpPr>
            <p:cNvPr id="50" name="Freeform 50"/>
            <p:cNvSpPr/>
            <p:nvPr/>
          </p:nvSpPr>
          <p:spPr>
            <a:xfrm>
              <a:off x="50690" y="51248"/>
              <a:ext cx="101779" cy="47920"/>
            </a:xfrm>
            <a:custGeom>
              <a:avLst/>
              <a:gdLst/>
              <a:ahLst/>
              <a:cxnLst/>
              <a:rect l="l" t="t" r="r" b="b"/>
              <a:pathLst>
                <a:path w="101779" h="47920">
                  <a:moveTo>
                    <a:pt x="9000" y="22412"/>
                  </a:moveTo>
                  <a:cubicBezTo>
                    <a:pt x="92820" y="-448"/>
                    <a:pt x="100440" y="3362"/>
                    <a:pt x="101710" y="7172"/>
                  </a:cubicBezTo>
                  <a:cubicBezTo>
                    <a:pt x="102980" y="12252"/>
                    <a:pt x="86470" y="28762"/>
                    <a:pt x="82660" y="27492"/>
                  </a:cubicBezTo>
                  <a:cubicBezTo>
                    <a:pt x="78850" y="26222"/>
                    <a:pt x="75040" y="4632"/>
                    <a:pt x="78850" y="822"/>
                  </a:cubicBezTo>
                  <a:cubicBezTo>
                    <a:pt x="82660" y="-1718"/>
                    <a:pt x="97900" y="2092"/>
                    <a:pt x="100440" y="5902"/>
                  </a:cubicBezTo>
                  <a:cubicBezTo>
                    <a:pt x="102980" y="9712"/>
                    <a:pt x="100440" y="21142"/>
                    <a:pt x="94090" y="27492"/>
                  </a:cubicBezTo>
                  <a:cubicBezTo>
                    <a:pt x="82660" y="38922"/>
                    <a:pt x="33130" y="49082"/>
                    <a:pt x="16620" y="47812"/>
                  </a:cubicBezTo>
                  <a:cubicBezTo>
                    <a:pt x="9000" y="46542"/>
                    <a:pt x="1380" y="44002"/>
                    <a:pt x="110" y="40192"/>
                  </a:cubicBezTo>
                  <a:cubicBezTo>
                    <a:pt x="-1160" y="36382"/>
                    <a:pt x="9000" y="22412"/>
                    <a:pt x="9000" y="22412"/>
                  </a:cubicBezTo>
                </a:path>
              </a:pathLst>
            </a:custGeom>
            <a:solidFill>
              <a:srgbClr val="FFF8ED"/>
            </a:solidFill>
            <a:ln cap="sq">
              <a:noFill/>
              <a:prstDash val="solid"/>
              <a:miter/>
            </a:ln>
          </p:spPr>
          <p:txBody>
            <a:bodyPr/>
            <a:lstStyle/>
            <a:p>
              <a:endParaRPr lang="en-GB"/>
            </a:p>
          </p:txBody>
        </p:sp>
      </p:grpSp>
      <p:grpSp>
        <p:nvGrpSpPr>
          <p:cNvPr id="51" name="Group 51"/>
          <p:cNvGrpSpPr/>
          <p:nvPr/>
        </p:nvGrpSpPr>
        <p:grpSpPr>
          <a:xfrm>
            <a:off x="14139564" y="3815991"/>
            <a:ext cx="127742" cy="193944"/>
            <a:chOff x="0" y="0"/>
            <a:chExt cx="173990" cy="264160"/>
          </a:xfrm>
        </p:grpSpPr>
        <p:sp>
          <p:nvSpPr>
            <p:cNvPr id="52" name="Freeform 52"/>
            <p:cNvSpPr/>
            <p:nvPr/>
          </p:nvSpPr>
          <p:spPr>
            <a:xfrm>
              <a:off x="50763" y="50800"/>
              <a:ext cx="77959" cy="163221"/>
            </a:xfrm>
            <a:custGeom>
              <a:avLst/>
              <a:gdLst/>
              <a:ahLst/>
              <a:cxnLst/>
              <a:rect l="l" t="t" r="r" b="b"/>
              <a:pathLst>
                <a:path w="77959" h="163221">
                  <a:moveTo>
                    <a:pt x="47027" y="49530"/>
                  </a:moveTo>
                  <a:cubicBezTo>
                    <a:pt x="72427" y="143510"/>
                    <a:pt x="66077" y="160020"/>
                    <a:pt x="59727" y="162560"/>
                  </a:cubicBezTo>
                  <a:cubicBezTo>
                    <a:pt x="54647" y="165100"/>
                    <a:pt x="44487" y="160020"/>
                    <a:pt x="39407" y="152400"/>
                  </a:cubicBezTo>
                  <a:cubicBezTo>
                    <a:pt x="30517" y="139700"/>
                    <a:pt x="44487" y="96520"/>
                    <a:pt x="36867" y="73660"/>
                  </a:cubicBezTo>
                  <a:cubicBezTo>
                    <a:pt x="30517" y="53340"/>
                    <a:pt x="-1233" y="36830"/>
                    <a:pt x="37" y="22860"/>
                  </a:cubicBezTo>
                  <a:cubicBezTo>
                    <a:pt x="37" y="13970"/>
                    <a:pt x="14007" y="1270"/>
                    <a:pt x="20357" y="0"/>
                  </a:cubicBezTo>
                  <a:cubicBezTo>
                    <a:pt x="25437" y="0"/>
                    <a:pt x="31787" y="5080"/>
                    <a:pt x="34327" y="10160"/>
                  </a:cubicBezTo>
                  <a:cubicBezTo>
                    <a:pt x="36867" y="15240"/>
                    <a:pt x="34327" y="27940"/>
                    <a:pt x="30517" y="31750"/>
                  </a:cubicBezTo>
                  <a:cubicBezTo>
                    <a:pt x="26707" y="35560"/>
                    <a:pt x="19087" y="36830"/>
                    <a:pt x="14007" y="35560"/>
                  </a:cubicBezTo>
                  <a:cubicBezTo>
                    <a:pt x="8927" y="34290"/>
                    <a:pt x="1307" y="24130"/>
                    <a:pt x="37" y="19050"/>
                  </a:cubicBezTo>
                  <a:cubicBezTo>
                    <a:pt x="37" y="13970"/>
                    <a:pt x="3847" y="6350"/>
                    <a:pt x="7657" y="3810"/>
                  </a:cubicBezTo>
                  <a:cubicBezTo>
                    <a:pt x="12737" y="1270"/>
                    <a:pt x="21627" y="0"/>
                    <a:pt x="29247" y="3810"/>
                  </a:cubicBezTo>
                  <a:cubicBezTo>
                    <a:pt x="41947" y="10160"/>
                    <a:pt x="62267" y="38100"/>
                    <a:pt x="69887" y="59690"/>
                  </a:cubicBezTo>
                  <a:cubicBezTo>
                    <a:pt x="78777" y="85090"/>
                    <a:pt x="81317" y="132080"/>
                    <a:pt x="72427" y="147320"/>
                  </a:cubicBezTo>
                  <a:cubicBezTo>
                    <a:pt x="67347" y="156210"/>
                    <a:pt x="54647" y="163830"/>
                    <a:pt x="48297" y="161290"/>
                  </a:cubicBezTo>
                  <a:cubicBezTo>
                    <a:pt x="35597" y="156210"/>
                    <a:pt x="20357" y="80010"/>
                    <a:pt x="22897" y="59690"/>
                  </a:cubicBezTo>
                  <a:cubicBezTo>
                    <a:pt x="24167" y="50800"/>
                    <a:pt x="27977" y="43180"/>
                    <a:pt x="31787" y="41910"/>
                  </a:cubicBezTo>
                  <a:cubicBezTo>
                    <a:pt x="35597" y="40640"/>
                    <a:pt x="47027" y="49530"/>
                    <a:pt x="47027" y="49530"/>
                  </a:cubicBezTo>
                </a:path>
              </a:pathLst>
            </a:custGeom>
            <a:solidFill>
              <a:srgbClr val="FFF8ED"/>
            </a:solidFill>
            <a:ln cap="sq">
              <a:noFill/>
              <a:prstDash val="solid"/>
              <a:miter/>
            </a:ln>
          </p:spPr>
          <p:txBody>
            <a:bodyPr/>
            <a:lstStyle/>
            <a:p>
              <a:endParaRPr lang="en-GB"/>
            </a:p>
          </p:txBody>
        </p:sp>
      </p:grpSp>
      <p:grpSp>
        <p:nvGrpSpPr>
          <p:cNvPr id="53" name="Group 53"/>
          <p:cNvGrpSpPr/>
          <p:nvPr/>
        </p:nvGrpSpPr>
        <p:grpSpPr>
          <a:xfrm>
            <a:off x="14014620" y="3780559"/>
            <a:ext cx="114688" cy="206065"/>
            <a:chOff x="0" y="0"/>
            <a:chExt cx="156210" cy="280670"/>
          </a:xfrm>
        </p:grpSpPr>
        <p:sp>
          <p:nvSpPr>
            <p:cNvPr id="54" name="Freeform 54"/>
            <p:cNvSpPr/>
            <p:nvPr/>
          </p:nvSpPr>
          <p:spPr>
            <a:xfrm>
              <a:off x="50800" y="49671"/>
              <a:ext cx="46038" cy="180274"/>
            </a:xfrm>
            <a:custGeom>
              <a:avLst/>
              <a:gdLst/>
              <a:ahLst/>
              <a:cxnLst/>
              <a:rect l="l" t="t" r="r" b="b"/>
              <a:pathLst>
                <a:path w="46038" h="180274">
                  <a:moveTo>
                    <a:pt x="21590" y="1129"/>
                  </a:moveTo>
                  <a:cubicBezTo>
                    <a:pt x="58420" y="109079"/>
                    <a:pt x="45720" y="176389"/>
                    <a:pt x="34290" y="180199"/>
                  </a:cubicBezTo>
                  <a:cubicBezTo>
                    <a:pt x="29210" y="181469"/>
                    <a:pt x="12700" y="166229"/>
                    <a:pt x="13970" y="161149"/>
                  </a:cubicBezTo>
                  <a:cubicBezTo>
                    <a:pt x="15240" y="156069"/>
                    <a:pt x="33020" y="145909"/>
                    <a:pt x="38100" y="148449"/>
                  </a:cubicBezTo>
                  <a:cubicBezTo>
                    <a:pt x="43180" y="150989"/>
                    <a:pt x="44450" y="172579"/>
                    <a:pt x="40640" y="176389"/>
                  </a:cubicBezTo>
                  <a:cubicBezTo>
                    <a:pt x="36830" y="180199"/>
                    <a:pt x="19050" y="176389"/>
                    <a:pt x="13970" y="168769"/>
                  </a:cubicBezTo>
                  <a:cubicBezTo>
                    <a:pt x="3810" y="154799"/>
                    <a:pt x="26670" y="102729"/>
                    <a:pt x="22860" y="74789"/>
                  </a:cubicBezTo>
                  <a:cubicBezTo>
                    <a:pt x="20320" y="51929"/>
                    <a:pt x="1270" y="26529"/>
                    <a:pt x="0" y="13829"/>
                  </a:cubicBezTo>
                  <a:cubicBezTo>
                    <a:pt x="0" y="7479"/>
                    <a:pt x="0" y="3669"/>
                    <a:pt x="2540" y="1129"/>
                  </a:cubicBezTo>
                  <a:cubicBezTo>
                    <a:pt x="6350" y="-1411"/>
                    <a:pt x="21590" y="1129"/>
                    <a:pt x="21590" y="1129"/>
                  </a:cubicBezTo>
                </a:path>
              </a:pathLst>
            </a:custGeom>
            <a:solidFill>
              <a:srgbClr val="FFF8ED"/>
            </a:solidFill>
            <a:ln cap="sq">
              <a:noFill/>
              <a:prstDash val="solid"/>
              <a:miter/>
            </a:ln>
          </p:spPr>
          <p:txBody>
            <a:bodyPr/>
            <a:lstStyle/>
            <a:p>
              <a:endParaRPr lang="en-GB"/>
            </a:p>
          </p:txBody>
        </p:sp>
      </p:grpSp>
      <p:grpSp>
        <p:nvGrpSpPr>
          <p:cNvPr id="55" name="Group 55"/>
          <p:cNvGrpSpPr/>
          <p:nvPr/>
        </p:nvGrpSpPr>
        <p:grpSpPr>
          <a:xfrm>
            <a:off x="14004363" y="3849558"/>
            <a:ext cx="235902" cy="203268"/>
            <a:chOff x="0" y="0"/>
            <a:chExt cx="321310" cy="276860"/>
          </a:xfrm>
        </p:grpSpPr>
        <p:sp>
          <p:nvSpPr>
            <p:cNvPr id="56" name="Freeform 56"/>
            <p:cNvSpPr/>
            <p:nvPr/>
          </p:nvSpPr>
          <p:spPr>
            <a:xfrm>
              <a:off x="48528" y="49985"/>
              <a:ext cx="224325" cy="176470"/>
            </a:xfrm>
            <a:custGeom>
              <a:avLst/>
              <a:gdLst/>
              <a:ahLst/>
              <a:cxnLst/>
              <a:rect l="l" t="t" r="r" b="b"/>
              <a:pathLst>
                <a:path w="224325" h="176470">
                  <a:moveTo>
                    <a:pt x="42912" y="26215"/>
                  </a:moveTo>
                  <a:cubicBezTo>
                    <a:pt x="37832" y="99875"/>
                    <a:pt x="63232" y="134165"/>
                    <a:pt x="65772" y="132895"/>
                  </a:cubicBezTo>
                  <a:cubicBezTo>
                    <a:pt x="67042" y="132895"/>
                    <a:pt x="60692" y="121465"/>
                    <a:pt x="63232" y="118925"/>
                  </a:cubicBezTo>
                  <a:cubicBezTo>
                    <a:pt x="68312" y="115115"/>
                    <a:pt x="98792" y="139245"/>
                    <a:pt x="116572" y="140515"/>
                  </a:cubicBezTo>
                  <a:cubicBezTo>
                    <a:pt x="134352" y="141785"/>
                    <a:pt x="155942" y="134165"/>
                    <a:pt x="168642" y="127815"/>
                  </a:cubicBezTo>
                  <a:cubicBezTo>
                    <a:pt x="177532" y="122735"/>
                    <a:pt x="185152" y="117655"/>
                    <a:pt x="188962" y="108765"/>
                  </a:cubicBezTo>
                  <a:cubicBezTo>
                    <a:pt x="194042" y="94795"/>
                    <a:pt x="173722" y="56695"/>
                    <a:pt x="180072" y="45265"/>
                  </a:cubicBezTo>
                  <a:cubicBezTo>
                    <a:pt x="183882" y="38915"/>
                    <a:pt x="195312" y="35105"/>
                    <a:pt x="200392" y="36375"/>
                  </a:cubicBezTo>
                  <a:cubicBezTo>
                    <a:pt x="206742" y="38915"/>
                    <a:pt x="214362" y="52885"/>
                    <a:pt x="213092" y="59235"/>
                  </a:cubicBezTo>
                  <a:cubicBezTo>
                    <a:pt x="213092" y="64315"/>
                    <a:pt x="206742" y="70665"/>
                    <a:pt x="201662" y="71935"/>
                  </a:cubicBezTo>
                  <a:cubicBezTo>
                    <a:pt x="196582" y="73205"/>
                    <a:pt x="182612" y="69395"/>
                    <a:pt x="180072" y="64315"/>
                  </a:cubicBezTo>
                  <a:cubicBezTo>
                    <a:pt x="177532" y="57965"/>
                    <a:pt x="186422" y="38915"/>
                    <a:pt x="192772" y="36375"/>
                  </a:cubicBezTo>
                  <a:cubicBezTo>
                    <a:pt x="197852" y="35105"/>
                    <a:pt x="206742" y="40185"/>
                    <a:pt x="211822" y="46535"/>
                  </a:cubicBezTo>
                  <a:cubicBezTo>
                    <a:pt x="220712" y="59235"/>
                    <a:pt x="228332" y="103685"/>
                    <a:pt x="221982" y="122735"/>
                  </a:cubicBezTo>
                  <a:cubicBezTo>
                    <a:pt x="216902" y="136705"/>
                    <a:pt x="205472" y="145595"/>
                    <a:pt x="192772" y="154485"/>
                  </a:cubicBezTo>
                  <a:cubicBezTo>
                    <a:pt x="178802" y="164645"/>
                    <a:pt x="161022" y="174805"/>
                    <a:pt x="141972" y="176075"/>
                  </a:cubicBezTo>
                  <a:cubicBezTo>
                    <a:pt x="119112" y="178615"/>
                    <a:pt x="83552" y="168455"/>
                    <a:pt x="61962" y="158295"/>
                  </a:cubicBezTo>
                  <a:cubicBezTo>
                    <a:pt x="44182" y="150675"/>
                    <a:pt x="27672" y="137975"/>
                    <a:pt x="17512" y="125275"/>
                  </a:cubicBezTo>
                  <a:cubicBezTo>
                    <a:pt x="8622" y="113845"/>
                    <a:pt x="4812" y="102415"/>
                    <a:pt x="2272" y="87175"/>
                  </a:cubicBezTo>
                  <a:cubicBezTo>
                    <a:pt x="-268" y="68125"/>
                    <a:pt x="-2808" y="32565"/>
                    <a:pt x="7352" y="18595"/>
                  </a:cubicBezTo>
                  <a:cubicBezTo>
                    <a:pt x="14972" y="7165"/>
                    <a:pt x="37832" y="-2995"/>
                    <a:pt x="42912" y="815"/>
                  </a:cubicBezTo>
                  <a:cubicBezTo>
                    <a:pt x="46722" y="3355"/>
                    <a:pt x="42912" y="26215"/>
                    <a:pt x="42912" y="26215"/>
                  </a:cubicBezTo>
                </a:path>
              </a:pathLst>
            </a:custGeom>
            <a:solidFill>
              <a:srgbClr val="FFF8ED"/>
            </a:solidFill>
            <a:ln cap="sq">
              <a:noFill/>
              <a:prstDash val="solid"/>
              <a:miter/>
            </a:ln>
          </p:spPr>
          <p:txBody>
            <a:bodyPr/>
            <a:lstStyle/>
            <a:p>
              <a:endParaRPr lang="en-GB"/>
            </a:p>
          </p:txBody>
        </p:sp>
      </p:grpSp>
      <p:grpSp>
        <p:nvGrpSpPr>
          <p:cNvPr id="57" name="Group 57"/>
          <p:cNvGrpSpPr/>
          <p:nvPr/>
        </p:nvGrpSpPr>
        <p:grpSpPr>
          <a:xfrm>
            <a:off x="14202969" y="3755384"/>
            <a:ext cx="103499" cy="93242"/>
            <a:chOff x="0" y="0"/>
            <a:chExt cx="140970" cy="127000"/>
          </a:xfrm>
        </p:grpSpPr>
        <p:sp>
          <p:nvSpPr>
            <p:cNvPr id="58" name="Freeform 58"/>
            <p:cNvSpPr/>
            <p:nvPr/>
          </p:nvSpPr>
          <p:spPr>
            <a:xfrm>
              <a:off x="50392" y="50635"/>
              <a:ext cx="40108" cy="28799"/>
            </a:xfrm>
            <a:custGeom>
              <a:avLst/>
              <a:gdLst/>
              <a:ahLst/>
              <a:cxnLst/>
              <a:rect l="l" t="t" r="r" b="b"/>
              <a:pathLst>
                <a:path w="40108" h="28799">
                  <a:moveTo>
                    <a:pt x="8028" y="1435"/>
                  </a:moveTo>
                  <a:cubicBezTo>
                    <a:pt x="39778" y="7785"/>
                    <a:pt x="39778" y="20485"/>
                    <a:pt x="37238" y="23025"/>
                  </a:cubicBezTo>
                  <a:cubicBezTo>
                    <a:pt x="33428" y="25565"/>
                    <a:pt x="16918" y="23025"/>
                    <a:pt x="15648" y="19215"/>
                  </a:cubicBezTo>
                  <a:cubicBezTo>
                    <a:pt x="14378" y="15405"/>
                    <a:pt x="21998" y="1435"/>
                    <a:pt x="25808" y="165"/>
                  </a:cubicBezTo>
                  <a:cubicBezTo>
                    <a:pt x="29618" y="-1105"/>
                    <a:pt x="38508" y="5245"/>
                    <a:pt x="39778" y="9055"/>
                  </a:cubicBezTo>
                  <a:cubicBezTo>
                    <a:pt x="41048" y="12865"/>
                    <a:pt x="38508" y="21755"/>
                    <a:pt x="34698" y="24295"/>
                  </a:cubicBezTo>
                  <a:cubicBezTo>
                    <a:pt x="28348" y="29375"/>
                    <a:pt x="4218" y="30645"/>
                    <a:pt x="408" y="25565"/>
                  </a:cubicBezTo>
                  <a:cubicBezTo>
                    <a:pt x="-2132" y="21755"/>
                    <a:pt x="8028" y="1435"/>
                    <a:pt x="8028" y="1435"/>
                  </a:cubicBezTo>
                </a:path>
              </a:pathLst>
            </a:custGeom>
            <a:solidFill>
              <a:srgbClr val="FFF8ED"/>
            </a:solidFill>
            <a:ln cap="sq">
              <a:noFill/>
              <a:prstDash val="solid"/>
              <a:miter/>
            </a:ln>
          </p:spPr>
          <p:txBody>
            <a:bodyPr/>
            <a:lstStyle/>
            <a:p>
              <a:endParaRPr lang="en-GB"/>
            </a:p>
          </p:txBody>
        </p:sp>
      </p:grpSp>
      <p:grpSp>
        <p:nvGrpSpPr>
          <p:cNvPr id="59" name="Group 59"/>
          <p:cNvGrpSpPr/>
          <p:nvPr/>
        </p:nvGrpSpPr>
        <p:grpSpPr>
          <a:xfrm>
            <a:off x="14240266" y="3753519"/>
            <a:ext cx="127742" cy="95107"/>
            <a:chOff x="0" y="0"/>
            <a:chExt cx="173990" cy="129540"/>
          </a:xfrm>
        </p:grpSpPr>
        <p:sp>
          <p:nvSpPr>
            <p:cNvPr id="60" name="Freeform 60"/>
            <p:cNvSpPr/>
            <p:nvPr/>
          </p:nvSpPr>
          <p:spPr>
            <a:xfrm>
              <a:off x="50659" y="50800"/>
              <a:ext cx="72726" cy="29102"/>
            </a:xfrm>
            <a:custGeom>
              <a:avLst/>
              <a:gdLst/>
              <a:ahLst/>
              <a:cxnLst/>
              <a:rect l="l" t="t" r="r" b="b"/>
              <a:pathLst>
                <a:path w="72726" h="29102">
                  <a:moveTo>
                    <a:pt x="14111" y="0"/>
                  </a:moveTo>
                  <a:cubicBezTo>
                    <a:pt x="35701" y="16510"/>
                    <a:pt x="24271" y="27940"/>
                    <a:pt x="20461" y="27940"/>
                  </a:cubicBezTo>
                  <a:cubicBezTo>
                    <a:pt x="16651" y="27940"/>
                    <a:pt x="7761" y="12700"/>
                    <a:pt x="10301" y="7620"/>
                  </a:cubicBezTo>
                  <a:cubicBezTo>
                    <a:pt x="14111" y="1270"/>
                    <a:pt x="52211" y="-2540"/>
                    <a:pt x="62371" y="2540"/>
                  </a:cubicBezTo>
                  <a:cubicBezTo>
                    <a:pt x="68721" y="5080"/>
                    <a:pt x="73801" y="15240"/>
                    <a:pt x="72531" y="19050"/>
                  </a:cubicBezTo>
                  <a:cubicBezTo>
                    <a:pt x="71261" y="22860"/>
                    <a:pt x="54751" y="29210"/>
                    <a:pt x="50941" y="26670"/>
                  </a:cubicBezTo>
                  <a:cubicBezTo>
                    <a:pt x="47131" y="24130"/>
                    <a:pt x="48401" y="6350"/>
                    <a:pt x="52211" y="3810"/>
                  </a:cubicBezTo>
                  <a:cubicBezTo>
                    <a:pt x="54751" y="1270"/>
                    <a:pt x="66181" y="2540"/>
                    <a:pt x="68721" y="6350"/>
                  </a:cubicBezTo>
                  <a:cubicBezTo>
                    <a:pt x="71261" y="10160"/>
                    <a:pt x="69991" y="25400"/>
                    <a:pt x="64911" y="27940"/>
                  </a:cubicBezTo>
                  <a:cubicBezTo>
                    <a:pt x="59831" y="31750"/>
                    <a:pt x="38241" y="25400"/>
                    <a:pt x="33161" y="20320"/>
                  </a:cubicBezTo>
                  <a:cubicBezTo>
                    <a:pt x="29351" y="16510"/>
                    <a:pt x="29351" y="3810"/>
                    <a:pt x="29351" y="3810"/>
                  </a:cubicBezTo>
                  <a:cubicBezTo>
                    <a:pt x="29351" y="3810"/>
                    <a:pt x="34431" y="19050"/>
                    <a:pt x="31891" y="22860"/>
                  </a:cubicBezTo>
                  <a:cubicBezTo>
                    <a:pt x="29351" y="26670"/>
                    <a:pt x="16651" y="29210"/>
                    <a:pt x="11571" y="26670"/>
                  </a:cubicBezTo>
                  <a:cubicBezTo>
                    <a:pt x="6491" y="24130"/>
                    <a:pt x="-1129" y="15240"/>
                    <a:pt x="141" y="10160"/>
                  </a:cubicBezTo>
                  <a:cubicBezTo>
                    <a:pt x="1411" y="6350"/>
                    <a:pt x="14111" y="0"/>
                    <a:pt x="14111" y="0"/>
                  </a:cubicBezTo>
                </a:path>
              </a:pathLst>
            </a:custGeom>
            <a:solidFill>
              <a:srgbClr val="FFF8ED"/>
            </a:solidFill>
            <a:ln cap="sq">
              <a:noFill/>
              <a:prstDash val="solid"/>
              <a:miter/>
            </a:ln>
          </p:spPr>
          <p:txBody>
            <a:bodyPr/>
            <a:lstStyle/>
            <a:p>
              <a:endParaRPr lang="en-GB"/>
            </a:p>
          </p:txBody>
        </p:sp>
      </p:grpSp>
      <p:grpSp>
        <p:nvGrpSpPr>
          <p:cNvPr id="61" name="Group 61"/>
          <p:cNvGrpSpPr/>
          <p:nvPr/>
        </p:nvGrpSpPr>
        <p:grpSpPr>
          <a:xfrm>
            <a:off x="14240266" y="3750722"/>
            <a:ext cx="129607" cy="97904"/>
            <a:chOff x="0" y="0"/>
            <a:chExt cx="176530" cy="133350"/>
          </a:xfrm>
        </p:grpSpPr>
        <p:sp>
          <p:nvSpPr>
            <p:cNvPr id="62" name="Freeform 62"/>
            <p:cNvSpPr/>
            <p:nvPr/>
          </p:nvSpPr>
          <p:spPr>
            <a:xfrm>
              <a:off x="50800" y="49992"/>
              <a:ext cx="75513" cy="33611"/>
            </a:xfrm>
            <a:custGeom>
              <a:avLst/>
              <a:gdLst/>
              <a:ahLst/>
              <a:cxnLst/>
              <a:rect l="l" t="t" r="r" b="b"/>
              <a:pathLst>
                <a:path w="75513" h="33611">
                  <a:moveTo>
                    <a:pt x="11430" y="3348"/>
                  </a:moveTo>
                  <a:cubicBezTo>
                    <a:pt x="44450" y="5888"/>
                    <a:pt x="34290" y="23668"/>
                    <a:pt x="38100" y="28748"/>
                  </a:cubicBezTo>
                  <a:cubicBezTo>
                    <a:pt x="40640" y="32558"/>
                    <a:pt x="55880" y="35098"/>
                    <a:pt x="57150" y="32558"/>
                  </a:cubicBezTo>
                  <a:cubicBezTo>
                    <a:pt x="58420" y="30018"/>
                    <a:pt x="45720" y="19858"/>
                    <a:pt x="46990" y="16048"/>
                  </a:cubicBezTo>
                  <a:cubicBezTo>
                    <a:pt x="48260" y="10968"/>
                    <a:pt x="62230" y="4618"/>
                    <a:pt x="67310" y="5888"/>
                  </a:cubicBezTo>
                  <a:cubicBezTo>
                    <a:pt x="71120" y="7158"/>
                    <a:pt x="77470" y="21128"/>
                    <a:pt x="74930" y="24938"/>
                  </a:cubicBezTo>
                  <a:cubicBezTo>
                    <a:pt x="72390" y="28748"/>
                    <a:pt x="58420" y="33828"/>
                    <a:pt x="54610" y="31288"/>
                  </a:cubicBezTo>
                  <a:cubicBezTo>
                    <a:pt x="50800" y="28748"/>
                    <a:pt x="46990" y="14778"/>
                    <a:pt x="49530" y="10968"/>
                  </a:cubicBezTo>
                  <a:cubicBezTo>
                    <a:pt x="52070" y="7158"/>
                    <a:pt x="68580" y="5888"/>
                    <a:pt x="72390" y="9698"/>
                  </a:cubicBezTo>
                  <a:cubicBezTo>
                    <a:pt x="76200" y="13508"/>
                    <a:pt x="74930" y="26208"/>
                    <a:pt x="71120" y="30018"/>
                  </a:cubicBezTo>
                  <a:cubicBezTo>
                    <a:pt x="68580" y="32558"/>
                    <a:pt x="60960" y="35098"/>
                    <a:pt x="57150" y="32558"/>
                  </a:cubicBezTo>
                  <a:cubicBezTo>
                    <a:pt x="53340" y="30018"/>
                    <a:pt x="57150" y="12238"/>
                    <a:pt x="52070" y="7158"/>
                  </a:cubicBezTo>
                  <a:cubicBezTo>
                    <a:pt x="46990" y="2078"/>
                    <a:pt x="31750" y="-1732"/>
                    <a:pt x="30480" y="808"/>
                  </a:cubicBezTo>
                  <a:cubicBezTo>
                    <a:pt x="29210" y="3348"/>
                    <a:pt x="48260" y="18588"/>
                    <a:pt x="45720" y="23668"/>
                  </a:cubicBezTo>
                  <a:cubicBezTo>
                    <a:pt x="43180" y="28748"/>
                    <a:pt x="16510" y="32558"/>
                    <a:pt x="8890" y="28748"/>
                  </a:cubicBezTo>
                  <a:cubicBezTo>
                    <a:pt x="3810" y="26208"/>
                    <a:pt x="0" y="19858"/>
                    <a:pt x="0" y="16048"/>
                  </a:cubicBezTo>
                  <a:cubicBezTo>
                    <a:pt x="0" y="12238"/>
                    <a:pt x="11430" y="3348"/>
                    <a:pt x="11430" y="3348"/>
                  </a:cubicBezTo>
                </a:path>
              </a:pathLst>
            </a:custGeom>
            <a:solidFill>
              <a:srgbClr val="FFF8ED"/>
            </a:solidFill>
            <a:ln cap="sq">
              <a:noFill/>
              <a:prstDash val="solid"/>
              <a:miter/>
            </a:ln>
          </p:spPr>
          <p:txBody>
            <a:bodyPr/>
            <a:lstStyle/>
            <a:p>
              <a:endParaRPr lang="en-GB"/>
            </a:p>
          </p:txBody>
        </p:sp>
      </p:grpSp>
      <p:grpSp>
        <p:nvGrpSpPr>
          <p:cNvPr id="63" name="Group 63"/>
          <p:cNvGrpSpPr/>
          <p:nvPr/>
        </p:nvGrpSpPr>
        <p:grpSpPr>
          <a:xfrm>
            <a:off x="13555869" y="3995016"/>
            <a:ext cx="96039" cy="149187"/>
            <a:chOff x="0" y="0"/>
            <a:chExt cx="130810" cy="203200"/>
          </a:xfrm>
        </p:grpSpPr>
        <p:sp>
          <p:nvSpPr>
            <p:cNvPr id="64" name="Freeform 64"/>
            <p:cNvSpPr/>
            <p:nvPr/>
          </p:nvSpPr>
          <p:spPr>
            <a:xfrm>
              <a:off x="46820" y="50800"/>
              <a:ext cx="33873" cy="101689"/>
            </a:xfrm>
            <a:custGeom>
              <a:avLst/>
              <a:gdLst/>
              <a:ahLst/>
              <a:cxnLst/>
              <a:rect l="l" t="t" r="r" b="b"/>
              <a:pathLst>
                <a:path w="33873" h="101689">
                  <a:moveTo>
                    <a:pt x="30650" y="10160"/>
                  </a:moveTo>
                  <a:cubicBezTo>
                    <a:pt x="28110" y="97790"/>
                    <a:pt x="14140" y="101600"/>
                    <a:pt x="10330" y="99060"/>
                  </a:cubicBezTo>
                  <a:cubicBezTo>
                    <a:pt x="6520" y="96520"/>
                    <a:pt x="7790" y="77470"/>
                    <a:pt x="11600" y="74930"/>
                  </a:cubicBezTo>
                  <a:cubicBezTo>
                    <a:pt x="15410" y="72390"/>
                    <a:pt x="31920" y="81280"/>
                    <a:pt x="33190" y="85090"/>
                  </a:cubicBezTo>
                  <a:cubicBezTo>
                    <a:pt x="34460" y="90170"/>
                    <a:pt x="19220" y="102870"/>
                    <a:pt x="15410" y="101600"/>
                  </a:cubicBezTo>
                  <a:cubicBezTo>
                    <a:pt x="10330" y="100330"/>
                    <a:pt x="3980" y="82550"/>
                    <a:pt x="6520" y="78740"/>
                  </a:cubicBezTo>
                  <a:cubicBezTo>
                    <a:pt x="9060" y="74930"/>
                    <a:pt x="30650" y="78740"/>
                    <a:pt x="33190" y="82550"/>
                  </a:cubicBezTo>
                  <a:cubicBezTo>
                    <a:pt x="35730" y="86360"/>
                    <a:pt x="30650" y="96520"/>
                    <a:pt x="26840" y="99060"/>
                  </a:cubicBezTo>
                  <a:cubicBezTo>
                    <a:pt x="23030" y="101600"/>
                    <a:pt x="11600" y="100330"/>
                    <a:pt x="6520" y="93980"/>
                  </a:cubicBezTo>
                  <a:cubicBezTo>
                    <a:pt x="-2370" y="82550"/>
                    <a:pt x="-1100" y="29210"/>
                    <a:pt x="3980" y="13970"/>
                  </a:cubicBezTo>
                  <a:cubicBezTo>
                    <a:pt x="6520" y="6350"/>
                    <a:pt x="11600" y="0"/>
                    <a:pt x="16680" y="0"/>
                  </a:cubicBezTo>
                  <a:cubicBezTo>
                    <a:pt x="20490" y="0"/>
                    <a:pt x="30650" y="10160"/>
                    <a:pt x="30650" y="10160"/>
                  </a:cubicBezTo>
                </a:path>
              </a:pathLst>
            </a:custGeom>
            <a:solidFill>
              <a:srgbClr val="FFF8ED"/>
            </a:solidFill>
            <a:ln cap="sq">
              <a:noFill/>
              <a:prstDash val="solid"/>
              <a:miter/>
            </a:ln>
          </p:spPr>
          <p:txBody>
            <a:bodyPr/>
            <a:lstStyle/>
            <a:p>
              <a:endParaRPr lang="en-GB"/>
            </a:p>
          </p:txBody>
        </p:sp>
      </p:grpSp>
      <p:grpSp>
        <p:nvGrpSpPr>
          <p:cNvPr id="65" name="Group 65"/>
          <p:cNvGrpSpPr/>
          <p:nvPr/>
        </p:nvGrpSpPr>
        <p:grpSpPr>
          <a:xfrm>
            <a:off x="13482207" y="4036975"/>
            <a:ext cx="160376" cy="112823"/>
            <a:chOff x="0" y="0"/>
            <a:chExt cx="218440" cy="153670"/>
          </a:xfrm>
        </p:grpSpPr>
        <p:sp>
          <p:nvSpPr>
            <p:cNvPr id="66" name="Freeform 66"/>
            <p:cNvSpPr/>
            <p:nvPr/>
          </p:nvSpPr>
          <p:spPr>
            <a:xfrm>
              <a:off x="50637" y="49600"/>
              <a:ext cx="117320" cy="53270"/>
            </a:xfrm>
            <a:custGeom>
              <a:avLst/>
              <a:gdLst/>
              <a:ahLst/>
              <a:cxnLst/>
              <a:rect l="l" t="t" r="r" b="b"/>
              <a:pathLst>
                <a:path w="117320" h="53270">
                  <a:moveTo>
                    <a:pt x="100493" y="53270"/>
                  </a:moveTo>
                  <a:cubicBezTo>
                    <a:pt x="-1107" y="22790"/>
                    <a:pt x="-1107" y="12630"/>
                    <a:pt x="1433" y="8820"/>
                  </a:cubicBezTo>
                  <a:cubicBezTo>
                    <a:pt x="5243" y="5010"/>
                    <a:pt x="24293" y="2470"/>
                    <a:pt x="26833" y="6280"/>
                  </a:cubicBezTo>
                  <a:cubicBezTo>
                    <a:pt x="29373" y="10090"/>
                    <a:pt x="20483" y="30410"/>
                    <a:pt x="15403" y="31680"/>
                  </a:cubicBezTo>
                  <a:cubicBezTo>
                    <a:pt x="11593" y="32950"/>
                    <a:pt x="1433" y="25330"/>
                    <a:pt x="163" y="20250"/>
                  </a:cubicBezTo>
                  <a:cubicBezTo>
                    <a:pt x="-1107" y="15170"/>
                    <a:pt x="5243" y="3740"/>
                    <a:pt x="12863" y="1200"/>
                  </a:cubicBezTo>
                  <a:cubicBezTo>
                    <a:pt x="29373" y="-5150"/>
                    <a:pt x="95413" y="15170"/>
                    <a:pt x="109383" y="27870"/>
                  </a:cubicBezTo>
                  <a:cubicBezTo>
                    <a:pt x="115733" y="32950"/>
                    <a:pt x="118273" y="43110"/>
                    <a:pt x="117003" y="46920"/>
                  </a:cubicBezTo>
                  <a:cubicBezTo>
                    <a:pt x="115733" y="50730"/>
                    <a:pt x="100493" y="53270"/>
                    <a:pt x="100493" y="53270"/>
                  </a:cubicBezTo>
                </a:path>
              </a:pathLst>
            </a:custGeom>
            <a:solidFill>
              <a:srgbClr val="FFF8ED"/>
            </a:solidFill>
            <a:ln cap="sq">
              <a:noFill/>
              <a:prstDash val="solid"/>
              <a:miter/>
            </a:ln>
          </p:spPr>
          <p:txBody>
            <a:bodyPr/>
            <a:lstStyle/>
            <a:p>
              <a:endParaRPr lang="en-GB"/>
            </a:p>
          </p:txBody>
        </p:sp>
      </p:grpSp>
      <p:grpSp>
        <p:nvGrpSpPr>
          <p:cNvPr id="67" name="Group 67"/>
          <p:cNvGrpSpPr/>
          <p:nvPr/>
        </p:nvGrpSpPr>
        <p:grpSpPr>
          <a:xfrm>
            <a:off x="13531626" y="4012732"/>
            <a:ext cx="122147" cy="141728"/>
            <a:chOff x="0" y="0"/>
            <a:chExt cx="166370" cy="193040"/>
          </a:xfrm>
        </p:grpSpPr>
        <p:sp>
          <p:nvSpPr>
            <p:cNvPr id="68" name="Freeform 68"/>
            <p:cNvSpPr/>
            <p:nvPr/>
          </p:nvSpPr>
          <p:spPr>
            <a:xfrm>
              <a:off x="50300" y="50492"/>
              <a:ext cx="65270" cy="91891"/>
            </a:xfrm>
            <a:custGeom>
              <a:avLst/>
              <a:gdLst/>
              <a:ahLst/>
              <a:cxnLst/>
              <a:rect l="l" t="t" r="r" b="b"/>
              <a:pathLst>
                <a:path w="65270" h="91891">
                  <a:moveTo>
                    <a:pt x="41140" y="85398"/>
                  </a:moveTo>
                  <a:cubicBezTo>
                    <a:pt x="500" y="9198"/>
                    <a:pt x="3040" y="1578"/>
                    <a:pt x="6850" y="308"/>
                  </a:cubicBezTo>
                  <a:cubicBezTo>
                    <a:pt x="11930" y="-962"/>
                    <a:pt x="29710" y="11738"/>
                    <a:pt x="29710" y="15548"/>
                  </a:cubicBezTo>
                  <a:cubicBezTo>
                    <a:pt x="29710" y="19358"/>
                    <a:pt x="6850" y="25708"/>
                    <a:pt x="3040" y="23168"/>
                  </a:cubicBezTo>
                  <a:cubicBezTo>
                    <a:pt x="-770" y="20628"/>
                    <a:pt x="-770" y="9198"/>
                    <a:pt x="1770" y="5388"/>
                  </a:cubicBezTo>
                  <a:cubicBezTo>
                    <a:pt x="4310" y="1578"/>
                    <a:pt x="15740" y="-2232"/>
                    <a:pt x="23360" y="1578"/>
                  </a:cubicBezTo>
                  <a:cubicBezTo>
                    <a:pt x="37330" y="7928"/>
                    <a:pt x="64000" y="58728"/>
                    <a:pt x="65270" y="75238"/>
                  </a:cubicBezTo>
                  <a:cubicBezTo>
                    <a:pt x="65270" y="82858"/>
                    <a:pt x="61460" y="90478"/>
                    <a:pt x="57650" y="91748"/>
                  </a:cubicBezTo>
                  <a:cubicBezTo>
                    <a:pt x="53840" y="93018"/>
                    <a:pt x="41140" y="85398"/>
                    <a:pt x="41140" y="85398"/>
                  </a:cubicBezTo>
                </a:path>
              </a:pathLst>
            </a:custGeom>
            <a:solidFill>
              <a:srgbClr val="FFF8ED"/>
            </a:solidFill>
            <a:ln cap="sq">
              <a:noFill/>
              <a:prstDash val="solid"/>
              <a:miter/>
            </a:ln>
          </p:spPr>
          <p:txBody>
            <a:bodyPr/>
            <a:lstStyle/>
            <a:p>
              <a:endParaRPr lang="en-GB"/>
            </a:p>
          </p:txBody>
        </p:sp>
      </p:grpSp>
      <p:grpSp>
        <p:nvGrpSpPr>
          <p:cNvPr id="69" name="Group 69"/>
          <p:cNvGrpSpPr/>
          <p:nvPr/>
        </p:nvGrpSpPr>
        <p:grpSpPr>
          <a:xfrm>
            <a:off x="13555869" y="3975435"/>
            <a:ext cx="100701" cy="167836"/>
            <a:chOff x="0" y="0"/>
            <a:chExt cx="137160" cy="228600"/>
          </a:xfrm>
        </p:grpSpPr>
        <p:sp>
          <p:nvSpPr>
            <p:cNvPr id="70" name="Freeform 70"/>
            <p:cNvSpPr/>
            <p:nvPr/>
          </p:nvSpPr>
          <p:spPr>
            <a:xfrm>
              <a:off x="50800" y="50659"/>
              <a:ext cx="38130" cy="127141"/>
            </a:xfrm>
            <a:custGeom>
              <a:avLst/>
              <a:gdLst/>
              <a:ahLst/>
              <a:cxnLst/>
              <a:rect l="l" t="t" r="r" b="b"/>
              <a:pathLst>
                <a:path w="38130" h="127141">
                  <a:moveTo>
                    <a:pt x="0" y="111901"/>
                  </a:moveTo>
                  <a:cubicBezTo>
                    <a:pt x="8890" y="3951"/>
                    <a:pt x="16510" y="-1129"/>
                    <a:pt x="20320" y="141"/>
                  </a:cubicBezTo>
                  <a:cubicBezTo>
                    <a:pt x="25400" y="1411"/>
                    <a:pt x="34290" y="24271"/>
                    <a:pt x="31750" y="26811"/>
                  </a:cubicBezTo>
                  <a:cubicBezTo>
                    <a:pt x="29210" y="29351"/>
                    <a:pt x="6350" y="24271"/>
                    <a:pt x="5080" y="19191"/>
                  </a:cubicBezTo>
                  <a:cubicBezTo>
                    <a:pt x="3810" y="15381"/>
                    <a:pt x="13970" y="141"/>
                    <a:pt x="19050" y="141"/>
                  </a:cubicBezTo>
                  <a:cubicBezTo>
                    <a:pt x="24130" y="141"/>
                    <a:pt x="31750" y="6491"/>
                    <a:pt x="35560" y="15381"/>
                  </a:cubicBezTo>
                  <a:cubicBezTo>
                    <a:pt x="41910" y="33161"/>
                    <a:pt x="35560" y="99201"/>
                    <a:pt x="26670" y="115711"/>
                  </a:cubicBezTo>
                  <a:cubicBezTo>
                    <a:pt x="22860" y="122061"/>
                    <a:pt x="16510" y="127141"/>
                    <a:pt x="12700" y="127141"/>
                  </a:cubicBezTo>
                  <a:cubicBezTo>
                    <a:pt x="7620" y="127141"/>
                    <a:pt x="0" y="111901"/>
                    <a:pt x="0" y="111901"/>
                  </a:cubicBezTo>
                </a:path>
              </a:pathLst>
            </a:custGeom>
            <a:solidFill>
              <a:srgbClr val="FFF8ED"/>
            </a:solidFill>
            <a:ln cap="sq">
              <a:noFill/>
              <a:prstDash val="solid"/>
              <a:miter/>
            </a:ln>
          </p:spPr>
          <p:txBody>
            <a:bodyPr/>
            <a:lstStyle/>
            <a:p>
              <a:endParaRPr lang="en-GB"/>
            </a:p>
          </p:txBody>
        </p:sp>
      </p:grpSp>
      <p:grpSp>
        <p:nvGrpSpPr>
          <p:cNvPr id="71" name="Group 71"/>
          <p:cNvGrpSpPr/>
          <p:nvPr/>
        </p:nvGrpSpPr>
        <p:grpSpPr>
          <a:xfrm>
            <a:off x="13504585" y="4019259"/>
            <a:ext cx="97904" cy="96039"/>
            <a:chOff x="0" y="0"/>
            <a:chExt cx="133350" cy="130810"/>
          </a:xfrm>
        </p:grpSpPr>
        <p:sp>
          <p:nvSpPr>
            <p:cNvPr id="72" name="Freeform 72"/>
            <p:cNvSpPr/>
            <p:nvPr/>
          </p:nvSpPr>
          <p:spPr>
            <a:xfrm>
              <a:off x="50659" y="49415"/>
              <a:ext cx="31891" cy="30792"/>
            </a:xfrm>
            <a:custGeom>
              <a:avLst/>
              <a:gdLst/>
              <a:ahLst/>
              <a:cxnLst/>
              <a:rect l="l" t="t" r="r" b="b"/>
              <a:pathLst>
                <a:path w="31891" h="30792">
                  <a:moveTo>
                    <a:pt x="20461" y="29325"/>
                  </a:moveTo>
                  <a:cubicBezTo>
                    <a:pt x="141" y="15355"/>
                    <a:pt x="17921" y="5195"/>
                    <a:pt x="20461" y="6465"/>
                  </a:cubicBezTo>
                  <a:cubicBezTo>
                    <a:pt x="23001" y="7735"/>
                    <a:pt x="21731" y="28055"/>
                    <a:pt x="17921" y="30595"/>
                  </a:cubicBezTo>
                  <a:cubicBezTo>
                    <a:pt x="14111" y="31865"/>
                    <a:pt x="1411" y="26785"/>
                    <a:pt x="141" y="21705"/>
                  </a:cubicBezTo>
                  <a:cubicBezTo>
                    <a:pt x="-1129" y="16625"/>
                    <a:pt x="6491" y="3925"/>
                    <a:pt x="11571" y="1385"/>
                  </a:cubicBezTo>
                  <a:cubicBezTo>
                    <a:pt x="16651" y="-1155"/>
                    <a:pt x="24271" y="115"/>
                    <a:pt x="28081" y="2655"/>
                  </a:cubicBezTo>
                  <a:cubicBezTo>
                    <a:pt x="31891" y="6465"/>
                    <a:pt x="31891" y="21705"/>
                    <a:pt x="31891" y="21705"/>
                  </a:cubicBezTo>
                </a:path>
              </a:pathLst>
            </a:custGeom>
            <a:solidFill>
              <a:srgbClr val="FFF8ED"/>
            </a:solidFill>
            <a:ln cap="sq">
              <a:noFill/>
              <a:prstDash val="solid"/>
              <a:miter/>
            </a:ln>
          </p:spPr>
          <p:txBody>
            <a:bodyPr/>
            <a:lstStyle/>
            <a:p>
              <a:endParaRPr lang="en-GB"/>
            </a:p>
          </p:txBody>
        </p:sp>
      </p:grpSp>
      <p:grpSp>
        <p:nvGrpSpPr>
          <p:cNvPr id="73" name="Group 73"/>
          <p:cNvGrpSpPr/>
          <p:nvPr/>
        </p:nvGrpSpPr>
        <p:grpSpPr>
          <a:xfrm>
            <a:off x="13567058" y="3984759"/>
            <a:ext cx="96972" cy="101634"/>
            <a:chOff x="0" y="0"/>
            <a:chExt cx="132080" cy="138430"/>
          </a:xfrm>
        </p:grpSpPr>
        <p:sp>
          <p:nvSpPr>
            <p:cNvPr id="74" name="Freeform 74"/>
            <p:cNvSpPr/>
            <p:nvPr/>
          </p:nvSpPr>
          <p:spPr>
            <a:xfrm>
              <a:off x="50124" y="50800"/>
              <a:ext cx="31156" cy="37338"/>
            </a:xfrm>
            <a:custGeom>
              <a:avLst/>
              <a:gdLst/>
              <a:ahLst/>
              <a:cxnLst/>
              <a:rect l="l" t="t" r="r" b="b"/>
              <a:pathLst>
                <a:path w="31156" h="37338">
                  <a:moveTo>
                    <a:pt x="27346" y="27940"/>
                  </a:moveTo>
                  <a:cubicBezTo>
                    <a:pt x="4486" y="34290"/>
                    <a:pt x="7026" y="13970"/>
                    <a:pt x="9566" y="12700"/>
                  </a:cubicBezTo>
                  <a:cubicBezTo>
                    <a:pt x="12106" y="11430"/>
                    <a:pt x="28616" y="25400"/>
                    <a:pt x="27346" y="29210"/>
                  </a:cubicBezTo>
                  <a:cubicBezTo>
                    <a:pt x="26076" y="33020"/>
                    <a:pt x="8296" y="38100"/>
                    <a:pt x="5756" y="35560"/>
                  </a:cubicBezTo>
                  <a:cubicBezTo>
                    <a:pt x="3216" y="33020"/>
                    <a:pt x="4486" y="15240"/>
                    <a:pt x="8296" y="13970"/>
                  </a:cubicBezTo>
                  <a:cubicBezTo>
                    <a:pt x="12106" y="12700"/>
                    <a:pt x="27346" y="24130"/>
                    <a:pt x="27346" y="27940"/>
                  </a:cubicBezTo>
                  <a:cubicBezTo>
                    <a:pt x="27346" y="31750"/>
                    <a:pt x="12106" y="39370"/>
                    <a:pt x="8296" y="36830"/>
                  </a:cubicBezTo>
                  <a:cubicBezTo>
                    <a:pt x="3216" y="34290"/>
                    <a:pt x="-1864" y="17780"/>
                    <a:pt x="676" y="11430"/>
                  </a:cubicBezTo>
                  <a:cubicBezTo>
                    <a:pt x="1946" y="6350"/>
                    <a:pt x="9566" y="0"/>
                    <a:pt x="14646" y="0"/>
                  </a:cubicBezTo>
                  <a:cubicBezTo>
                    <a:pt x="19726" y="0"/>
                    <a:pt x="31156" y="8890"/>
                    <a:pt x="31156" y="8890"/>
                  </a:cubicBezTo>
                </a:path>
              </a:pathLst>
            </a:custGeom>
            <a:solidFill>
              <a:srgbClr val="FFF8ED"/>
            </a:solidFill>
            <a:ln cap="sq">
              <a:noFill/>
              <a:prstDash val="solid"/>
              <a:miter/>
            </a:ln>
          </p:spPr>
          <p:txBody>
            <a:bodyPr/>
            <a:lstStyle/>
            <a:p>
              <a:endParaRPr lang="en-GB"/>
            </a:p>
          </p:txBody>
        </p:sp>
      </p:grpSp>
      <p:grpSp>
        <p:nvGrpSpPr>
          <p:cNvPr id="75" name="Group 75"/>
          <p:cNvGrpSpPr/>
          <p:nvPr/>
        </p:nvGrpSpPr>
        <p:grpSpPr>
          <a:xfrm>
            <a:off x="13558666" y="3976367"/>
            <a:ext cx="100701" cy="177160"/>
            <a:chOff x="0" y="0"/>
            <a:chExt cx="137160" cy="241300"/>
          </a:xfrm>
        </p:grpSpPr>
        <p:sp>
          <p:nvSpPr>
            <p:cNvPr id="76" name="Freeform 76"/>
            <p:cNvSpPr/>
            <p:nvPr/>
          </p:nvSpPr>
          <p:spPr>
            <a:xfrm>
              <a:off x="47704" y="50483"/>
              <a:ext cx="38656" cy="140018"/>
            </a:xfrm>
            <a:custGeom>
              <a:avLst/>
              <a:gdLst/>
              <a:ahLst/>
              <a:cxnLst/>
              <a:rect l="l" t="t" r="r" b="b"/>
              <a:pathLst>
                <a:path w="38656" h="140018">
                  <a:moveTo>
                    <a:pt x="38656" y="11747"/>
                  </a:moveTo>
                  <a:cubicBezTo>
                    <a:pt x="31036" y="136207"/>
                    <a:pt x="24686" y="140017"/>
                    <a:pt x="19606" y="140017"/>
                  </a:cubicBezTo>
                  <a:cubicBezTo>
                    <a:pt x="14526" y="140017"/>
                    <a:pt x="6906" y="134937"/>
                    <a:pt x="4366" y="129857"/>
                  </a:cubicBezTo>
                  <a:cubicBezTo>
                    <a:pt x="1826" y="124777"/>
                    <a:pt x="3096" y="114617"/>
                    <a:pt x="6906" y="112077"/>
                  </a:cubicBezTo>
                  <a:cubicBezTo>
                    <a:pt x="11986" y="108267"/>
                    <a:pt x="29766" y="112077"/>
                    <a:pt x="33576" y="117157"/>
                  </a:cubicBezTo>
                  <a:cubicBezTo>
                    <a:pt x="36116" y="120967"/>
                    <a:pt x="33576" y="132397"/>
                    <a:pt x="29766" y="136207"/>
                  </a:cubicBezTo>
                  <a:cubicBezTo>
                    <a:pt x="25956" y="138747"/>
                    <a:pt x="18336" y="141287"/>
                    <a:pt x="14526" y="138747"/>
                  </a:cubicBezTo>
                  <a:cubicBezTo>
                    <a:pt x="9446" y="134937"/>
                    <a:pt x="6906" y="112077"/>
                    <a:pt x="10716" y="109537"/>
                  </a:cubicBezTo>
                  <a:cubicBezTo>
                    <a:pt x="14526" y="106997"/>
                    <a:pt x="33576" y="114617"/>
                    <a:pt x="34846" y="119697"/>
                  </a:cubicBezTo>
                  <a:cubicBezTo>
                    <a:pt x="36116" y="124777"/>
                    <a:pt x="24686" y="140017"/>
                    <a:pt x="19606" y="140017"/>
                  </a:cubicBezTo>
                  <a:cubicBezTo>
                    <a:pt x="14526" y="140017"/>
                    <a:pt x="6906" y="134937"/>
                    <a:pt x="3096" y="126047"/>
                  </a:cubicBezTo>
                  <a:cubicBezTo>
                    <a:pt x="-4524" y="106997"/>
                    <a:pt x="3096" y="23177"/>
                    <a:pt x="13256" y="7937"/>
                  </a:cubicBezTo>
                  <a:cubicBezTo>
                    <a:pt x="17066" y="1587"/>
                    <a:pt x="24686" y="-953"/>
                    <a:pt x="28496" y="317"/>
                  </a:cubicBezTo>
                  <a:cubicBezTo>
                    <a:pt x="32306" y="1587"/>
                    <a:pt x="38656" y="11747"/>
                    <a:pt x="38656" y="11747"/>
                  </a:cubicBezTo>
                </a:path>
              </a:pathLst>
            </a:custGeom>
            <a:solidFill>
              <a:srgbClr val="FFF8ED"/>
            </a:solidFill>
            <a:ln cap="sq">
              <a:noFill/>
              <a:prstDash val="solid"/>
              <a:miter/>
            </a:ln>
          </p:spPr>
          <p:txBody>
            <a:bodyPr/>
            <a:lstStyle/>
            <a:p>
              <a:endParaRPr lang="en-GB"/>
            </a:p>
          </p:txBody>
        </p:sp>
      </p:grpSp>
      <p:grpSp>
        <p:nvGrpSpPr>
          <p:cNvPr id="77" name="Group 77"/>
          <p:cNvGrpSpPr/>
          <p:nvPr/>
        </p:nvGrpSpPr>
        <p:grpSpPr>
          <a:xfrm>
            <a:off x="13557733" y="3967043"/>
            <a:ext cx="106296" cy="191146"/>
            <a:chOff x="0" y="0"/>
            <a:chExt cx="144780" cy="260350"/>
          </a:xfrm>
        </p:grpSpPr>
        <p:sp>
          <p:nvSpPr>
            <p:cNvPr id="78" name="Freeform 78"/>
            <p:cNvSpPr/>
            <p:nvPr/>
          </p:nvSpPr>
          <p:spPr>
            <a:xfrm>
              <a:off x="50800" y="50559"/>
              <a:ext cx="41971" cy="159131"/>
            </a:xfrm>
            <a:custGeom>
              <a:avLst/>
              <a:gdLst/>
              <a:ahLst/>
              <a:cxnLst/>
              <a:rect l="l" t="t" r="r" b="b"/>
              <a:pathLst>
                <a:path w="41971" h="159131">
                  <a:moveTo>
                    <a:pt x="39370" y="11671"/>
                  </a:moveTo>
                  <a:cubicBezTo>
                    <a:pt x="38100" y="152641"/>
                    <a:pt x="29210" y="160261"/>
                    <a:pt x="22860" y="158991"/>
                  </a:cubicBezTo>
                  <a:cubicBezTo>
                    <a:pt x="15240" y="157721"/>
                    <a:pt x="0" y="138671"/>
                    <a:pt x="0" y="131051"/>
                  </a:cubicBezTo>
                  <a:cubicBezTo>
                    <a:pt x="0" y="125971"/>
                    <a:pt x="6350" y="120891"/>
                    <a:pt x="11430" y="119621"/>
                  </a:cubicBezTo>
                  <a:cubicBezTo>
                    <a:pt x="16510" y="118351"/>
                    <a:pt x="29210" y="122161"/>
                    <a:pt x="31750" y="127241"/>
                  </a:cubicBezTo>
                  <a:cubicBezTo>
                    <a:pt x="34290" y="132321"/>
                    <a:pt x="25400" y="152641"/>
                    <a:pt x="20320" y="153911"/>
                  </a:cubicBezTo>
                  <a:cubicBezTo>
                    <a:pt x="15240" y="155181"/>
                    <a:pt x="0" y="139941"/>
                    <a:pt x="0" y="133591"/>
                  </a:cubicBezTo>
                  <a:cubicBezTo>
                    <a:pt x="0" y="128511"/>
                    <a:pt x="15240" y="118351"/>
                    <a:pt x="21590" y="119621"/>
                  </a:cubicBezTo>
                  <a:cubicBezTo>
                    <a:pt x="26670" y="120891"/>
                    <a:pt x="34290" y="136131"/>
                    <a:pt x="34290" y="136131"/>
                  </a:cubicBezTo>
                  <a:cubicBezTo>
                    <a:pt x="34290" y="136131"/>
                    <a:pt x="24130" y="119621"/>
                    <a:pt x="24130" y="119621"/>
                  </a:cubicBezTo>
                  <a:cubicBezTo>
                    <a:pt x="24130" y="119621"/>
                    <a:pt x="43180" y="141211"/>
                    <a:pt x="41910" y="147561"/>
                  </a:cubicBezTo>
                  <a:cubicBezTo>
                    <a:pt x="40640" y="152641"/>
                    <a:pt x="27940" y="160261"/>
                    <a:pt x="22860" y="158991"/>
                  </a:cubicBezTo>
                  <a:cubicBezTo>
                    <a:pt x="17780" y="157721"/>
                    <a:pt x="12700" y="152641"/>
                    <a:pt x="8890" y="145021"/>
                  </a:cubicBezTo>
                  <a:cubicBezTo>
                    <a:pt x="0" y="123431"/>
                    <a:pt x="2540" y="29451"/>
                    <a:pt x="13970" y="10401"/>
                  </a:cubicBezTo>
                  <a:cubicBezTo>
                    <a:pt x="17780" y="2781"/>
                    <a:pt x="26670" y="-1029"/>
                    <a:pt x="30480" y="241"/>
                  </a:cubicBezTo>
                  <a:cubicBezTo>
                    <a:pt x="34290" y="1511"/>
                    <a:pt x="39370" y="11671"/>
                    <a:pt x="39370" y="11671"/>
                  </a:cubicBezTo>
                </a:path>
              </a:pathLst>
            </a:custGeom>
            <a:solidFill>
              <a:srgbClr val="FFF8ED"/>
            </a:solidFill>
            <a:ln cap="sq">
              <a:noFill/>
              <a:prstDash val="solid"/>
              <a:miter/>
            </a:ln>
          </p:spPr>
          <p:txBody>
            <a:bodyPr/>
            <a:lstStyle/>
            <a:p>
              <a:endParaRPr lang="en-GB"/>
            </a:p>
          </p:txBody>
        </p:sp>
      </p:grpSp>
      <p:grpSp>
        <p:nvGrpSpPr>
          <p:cNvPr id="79" name="Group 79"/>
          <p:cNvGrpSpPr/>
          <p:nvPr/>
        </p:nvGrpSpPr>
        <p:grpSpPr>
          <a:xfrm>
            <a:off x="13563328" y="3983827"/>
            <a:ext cx="103499" cy="175295"/>
            <a:chOff x="0" y="0"/>
            <a:chExt cx="140970" cy="238760"/>
          </a:xfrm>
        </p:grpSpPr>
        <p:sp>
          <p:nvSpPr>
            <p:cNvPr id="80" name="Freeform 80"/>
            <p:cNvSpPr/>
            <p:nvPr/>
          </p:nvSpPr>
          <p:spPr>
            <a:xfrm>
              <a:off x="47647" y="50800"/>
              <a:ext cx="40153" cy="137733"/>
            </a:xfrm>
            <a:custGeom>
              <a:avLst/>
              <a:gdLst/>
              <a:ahLst/>
              <a:cxnLst/>
              <a:rect l="l" t="t" r="r" b="b"/>
              <a:pathLst>
                <a:path w="40153" h="137733">
                  <a:moveTo>
                    <a:pt x="34903" y="12700"/>
                  </a:moveTo>
                  <a:cubicBezTo>
                    <a:pt x="42523" y="99060"/>
                    <a:pt x="41253" y="118110"/>
                    <a:pt x="34903" y="127000"/>
                  </a:cubicBezTo>
                  <a:cubicBezTo>
                    <a:pt x="29823" y="133350"/>
                    <a:pt x="19663" y="139700"/>
                    <a:pt x="15853" y="137160"/>
                  </a:cubicBezTo>
                  <a:cubicBezTo>
                    <a:pt x="10773" y="134620"/>
                    <a:pt x="5693" y="114300"/>
                    <a:pt x="8233" y="109220"/>
                  </a:cubicBezTo>
                  <a:cubicBezTo>
                    <a:pt x="10773" y="105410"/>
                    <a:pt x="22203" y="104140"/>
                    <a:pt x="27283" y="106680"/>
                  </a:cubicBezTo>
                  <a:cubicBezTo>
                    <a:pt x="31093" y="109220"/>
                    <a:pt x="34903" y="115570"/>
                    <a:pt x="34903" y="120650"/>
                  </a:cubicBezTo>
                  <a:cubicBezTo>
                    <a:pt x="34903" y="125730"/>
                    <a:pt x="29823" y="134620"/>
                    <a:pt x="24743" y="135890"/>
                  </a:cubicBezTo>
                  <a:cubicBezTo>
                    <a:pt x="19663" y="137160"/>
                    <a:pt x="8233" y="134620"/>
                    <a:pt x="5693" y="130810"/>
                  </a:cubicBezTo>
                  <a:cubicBezTo>
                    <a:pt x="3153" y="125730"/>
                    <a:pt x="10773" y="106680"/>
                    <a:pt x="15853" y="105410"/>
                  </a:cubicBezTo>
                  <a:cubicBezTo>
                    <a:pt x="20933" y="104140"/>
                    <a:pt x="36173" y="121920"/>
                    <a:pt x="34903" y="127000"/>
                  </a:cubicBezTo>
                  <a:cubicBezTo>
                    <a:pt x="33633" y="132080"/>
                    <a:pt x="20933" y="138430"/>
                    <a:pt x="15853" y="137160"/>
                  </a:cubicBezTo>
                  <a:cubicBezTo>
                    <a:pt x="10773" y="135890"/>
                    <a:pt x="5693" y="130810"/>
                    <a:pt x="3153" y="123190"/>
                  </a:cubicBezTo>
                  <a:cubicBezTo>
                    <a:pt x="-3197" y="104140"/>
                    <a:pt x="613" y="25400"/>
                    <a:pt x="9503" y="8890"/>
                  </a:cubicBezTo>
                  <a:cubicBezTo>
                    <a:pt x="13313" y="2540"/>
                    <a:pt x="18393" y="0"/>
                    <a:pt x="22203" y="0"/>
                  </a:cubicBezTo>
                  <a:cubicBezTo>
                    <a:pt x="26013" y="0"/>
                    <a:pt x="34903" y="12700"/>
                    <a:pt x="34903" y="12700"/>
                  </a:cubicBezTo>
                </a:path>
              </a:pathLst>
            </a:custGeom>
            <a:solidFill>
              <a:srgbClr val="FFF8ED"/>
            </a:solidFill>
            <a:ln cap="sq">
              <a:noFill/>
              <a:prstDash val="solid"/>
              <a:miter/>
            </a:ln>
          </p:spPr>
          <p:txBody>
            <a:bodyPr/>
            <a:lstStyle/>
            <a:p>
              <a:endParaRPr lang="en-GB"/>
            </a:p>
          </p:txBody>
        </p:sp>
      </p:grpSp>
      <p:grpSp>
        <p:nvGrpSpPr>
          <p:cNvPr id="81" name="Group 81"/>
          <p:cNvGrpSpPr/>
          <p:nvPr/>
        </p:nvGrpSpPr>
        <p:grpSpPr>
          <a:xfrm>
            <a:off x="13454235" y="4046299"/>
            <a:ext cx="199538" cy="110958"/>
            <a:chOff x="0" y="0"/>
            <a:chExt cx="271780" cy="151130"/>
          </a:xfrm>
        </p:grpSpPr>
        <p:sp>
          <p:nvSpPr>
            <p:cNvPr id="82" name="Freeform 82"/>
            <p:cNvSpPr/>
            <p:nvPr/>
          </p:nvSpPr>
          <p:spPr>
            <a:xfrm>
              <a:off x="48876" y="59013"/>
              <a:ext cx="172104" cy="41564"/>
            </a:xfrm>
            <a:custGeom>
              <a:avLst/>
              <a:gdLst/>
              <a:ahLst/>
              <a:cxnLst/>
              <a:rect l="l" t="t" r="r" b="b"/>
              <a:pathLst>
                <a:path w="172104" h="41564">
                  <a:moveTo>
                    <a:pt x="1924" y="4487"/>
                  </a:moveTo>
                  <a:cubicBezTo>
                    <a:pt x="134004" y="-5673"/>
                    <a:pt x="161944" y="3217"/>
                    <a:pt x="168294" y="13377"/>
                  </a:cubicBezTo>
                  <a:cubicBezTo>
                    <a:pt x="172104" y="19727"/>
                    <a:pt x="172104" y="29887"/>
                    <a:pt x="168294" y="33697"/>
                  </a:cubicBezTo>
                  <a:cubicBezTo>
                    <a:pt x="164484" y="38777"/>
                    <a:pt x="149244" y="40047"/>
                    <a:pt x="144164" y="37507"/>
                  </a:cubicBezTo>
                  <a:cubicBezTo>
                    <a:pt x="140354" y="34967"/>
                    <a:pt x="136544" y="27347"/>
                    <a:pt x="137814" y="22267"/>
                  </a:cubicBezTo>
                  <a:cubicBezTo>
                    <a:pt x="139084" y="17187"/>
                    <a:pt x="146704" y="7027"/>
                    <a:pt x="151784" y="7027"/>
                  </a:cubicBezTo>
                  <a:cubicBezTo>
                    <a:pt x="158134" y="7027"/>
                    <a:pt x="172104" y="20997"/>
                    <a:pt x="172104" y="27347"/>
                  </a:cubicBezTo>
                  <a:cubicBezTo>
                    <a:pt x="172104" y="32427"/>
                    <a:pt x="164484" y="40047"/>
                    <a:pt x="156864" y="41317"/>
                  </a:cubicBezTo>
                  <a:cubicBezTo>
                    <a:pt x="144164" y="43857"/>
                    <a:pt x="121304" y="26077"/>
                    <a:pt x="99714" y="23537"/>
                  </a:cubicBezTo>
                  <a:cubicBezTo>
                    <a:pt x="71774" y="19727"/>
                    <a:pt x="14624" y="40047"/>
                    <a:pt x="3194" y="29887"/>
                  </a:cubicBezTo>
                  <a:cubicBezTo>
                    <a:pt x="-3156" y="24807"/>
                    <a:pt x="1924" y="4487"/>
                    <a:pt x="1924" y="4487"/>
                  </a:cubicBezTo>
                </a:path>
              </a:pathLst>
            </a:custGeom>
            <a:solidFill>
              <a:srgbClr val="FFF8ED"/>
            </a:solidFill>
            <a:ln cap="sq">
              <a:noFill/>
              <a:prstDash val="solid"/>
              <a:miter/>
            </a:ln>
          </p:spPr>
          <p:txBody>
            <a:bodyPr/>
            <a:lstStyle/>
            <a:p>
              <a:endParaRPr lang="en-GB"/>
            </a:p>
          </p:txBody>
        </p:sp>
      </p:grpSp>
      <p:grpSp>
        <p:nvGrpSpPr>
          <p:cNvPr id="83" name="Group 83"/>
          <p:cNvGrpSpPr/>
          <p:nvPr/>
        </p:nvGrpSpPr>
        <p:grpSpPr>
          <a:xfrm>
            <a:off x="13528828" y="4330687"/>
            <a:ext cx="135201" cy="195808"/>
            <a:chOff x="0" y="0"/>
            <a:chExt cx="184150" cy="266700"/>
          </a:xfrm>
        </p:grpSpPr>
        <p:sp>
          <p:nvSpPr>
            <p:cNvPr id="84" name="Freeform 84"/>
            <p:cNvSpPr/>
            <p:nvPr/>
          </p:nvSpPr>
          <p:spPr>
            <a:xfrm>
              <a:off x="49733" y="50554"/>
              <a:ext cx="83617" cy="165455"/>
            </a:xfrm>
            <a:custGeom>
              <a:avLst/>
              <a:gdLst/>
              <a:ahLst/>
              <a:cxnLst/>
              <a:rect l="l" t="t" r="r" b="b"/>
              <a:pathLst>
                <a:path w="83617" h="165455">
                  <a:moveTo>
                    <a:pt x="4877" y="21836"/>
                  </a:moveTo>
                  <a:cubicBezTo>
                    <a:pt x="75997" y="1516"/>
                    <a:pt x="83617" y="9136"/>
                    <a:pt x="83617" y="14216"/>
                  </a:cubicBezTo>
                  <a:cubicBezTo>
                    <a:pt x="83617" y="19296"/>
                    <a:pt x="65837" y="30726"/>
                    <a:pt x="67107" y="31996"/>
                  </a:cubicBezTo>
                  <a:cubicBezTo>
                    <a:pt x="67107" y="33266"/>
                    <a:pt x="78537" y="21836"/>
                    <a:pt x="81077" y="24376"/>
                  </a:cubicBezTo>
                  <a:cubicBezTo>
                    <a:pt x="89967" y="30726"/>
                    <a:pt x="70917" y="161536"/>
                    <a:pt x="59487" y="165346"/>
                  </a:cubicBezTo>
                  <a:cubicBezTo>
                    <a:pt x="54407" y="166616"/>
                    <a:pt x="40437" y="148836"/>
                    <a:pt x="40437" y="142486"/>
                  </a:cubicBezTo>
                  <a:cubicBezTo>
                    <a:pt x="40437" y="137406"/>
                    <a:pt x="46787" y="132326"/>
                    <a:pt x="51867" y="131056"/>
                  </a:cubicBezTo>
                  <a:cubicBezTo>
                    <a:pt x="56947" y="129786"/>
                    <a:pt x="69647" y="133596"/>
                    <a:pt x="72187" y="138676"/>
                  </a:cubicBezTo>
                  <a:cubicBezTo>
                    <a:pt x="74727" y="143756"/>
                    <a:pt x="65837" y="164076"/>
                    <a:pt x="60757" y="165346"/>
                  </a:cubicBezTo>
                  <a:cubicBezTo>
                    <a:pt x="55677" y="166616"/>
                    <a:pt x="41707" y="156456"/>
                    <a:pt x="40437" y="150106"/>
                  </a:cubicBezTo>
                  <a:cubicBezTo>
                    <a:pt x="39167" y="145026"/>
                    <a:pt x="55677" y="138676"/>
                    <a:pt x="55677" y="131056"/>
                  </a:cubicBezTo>
                  <a:cubicBezTo>
                    <a:pt x="55677" y="123436"/>
                    <a:pt x="41707" y="115816"/>
                    <a:pt x="39167" y="104386"/>
                  </a:cubicBezTo>
                  <a:cubicBezTo>
                    <a:pt x="35357" y="90416"/>
                    <a:pt x="40437" y="66286"/>
                    <a:pt x="42977" y="49776"/>
                  </a:cubicBezTo>
                  <a:cubicBezTo>
                    <a:pt x="45517" y="34536"/>
                    <a:pt x="46787" y="15486"/>
                    <a:pt x="53137" y="7866"/>
                  </a:cubicBezTo>
                  <a:cubicBezTo>
                    <a:pt x="58217" y="2786"/>
                    <a:pt x="67107" y="-1024"/>
                    <a:pt x="72187" y="246"/>
                  </a:cubicBezTo>
                  <a:cubicBezTo>
                    <a:pt x="77267" y="1516"/>
                    <a:pt x="83617" y="9136"/>
                    <a:pt x="83617" y="14216"/>
                  </a:cubicBezTo>
                  <a:cubicBezTo>
                    <a:pt x="82347" y="23106"/>
                    <a:pt x="56947" y="39616"/>
                    <a:pt x="42977" y="44696"/>
                  </a:cubicBezTo>
                  <a:cubicBezTo>
                    <a:pt x="30277" y="49776"/>
                    <a:pt x="6147" y="52316"/>
                    <a:pt x="1067" y="45966"/>
                  </a:cubicBezTo>
                  <a:cubicBezTo>
                    <a:pt x="-2743" y="42156"/>
                    <a:pt x="4877" y="21836"/>
                    <a:pt x="4877" y="21836"/>
                  </a:cubicBezTo>
                </a:path>
              </a:pathLst>
            </a:custGeom>
            <a:solidFill>
              <a:srgbClr val="FFF8ED"/>
            </a:solidFill>
            <a:ln cap="sq">
              <a:noFill/>
              <a:prstDash val="solid"/>
              <a:miter/>
            </a:ln>
          </p:spPr>
          <p:txBody>
            <a:bodyPr/>
            <a:lstStyle/>
            <a:p>
              <a:endParaRPr lang="en-GB"/>
            </a:p>
          </p:txBody>
        </p:sp>
      </p:grpSp>
      <p:grpSp>
        <p:nvGrpSpPr>
          <p:cNvPr id="85" name="Group 85"/>
          <p:cNvGrpSpPr/>
          <p:nvPr/>
        </p:nvGrpSpPr>
        <p:grpSpPr>
          <a:xfrm>
            <a:off x="13511112" y="4336282"/>
            <a:ext cx="147323" cy="173430"/>
            <a:chOff x="0" y="0"/>
            <a:chExt cx="200660" cy="236220"/>
          </a:xfrm>
        </p:grpSpPr>
        <p:sp>
          <p:nvSpPr>
            <p:cNvPr id="86" name="Freeform 86"/>
            <p:cNvSpPr/>
            <p:nvPr/>
          </p:nvSpPr>
          <p:spPr>
            <a:xfrm>
              <a:off x="50040" y="49479"/>
              <a:ext cx="103400" cy="135941"/>
            </a:xfrm>
            <a:custGeom>
              <a:avLst/>
              <a:gdLst/>
              <a:ahLst/>
              <a:cxnLst/>
              <a:rect l="l" t="t" r="r" b="b"/>
              <a:pathLst>
                <a:path w="103400" h="135941">
                  <a:moveTo>
                    <a:pt x="73150" y="118161"/>
                  </a:moveTo>
                  <a:cubicBezTo>
                    <a:pt x="64260" y="11481"/>
                    <a:pt x="68070" y="7671"/>
                    <a:pt x="71880" y="6401"/>
                  </a:cubicBezTo>
                  <a:cubicBezTo>
                    <a:pt x="76960" y="5131"/>
                    <a:pt x="90930" y="10211"/>
                    <a:pt x="93470" y="17831"/>
                  </a:cubicBezTo>
                  <a:cubicBezTo>
                    <a:pt x="98550" y="30531"/>
                    <a:pt x="80770" y="74981"/>
                    <a:pt x="69340" y="85141"/>
                  </a:cubicBezTo>
                  <a:cubicBezTo>
                    <a:pt x="62990" y="91491"/>
                    <a:pt x="50290" y="94031"/>
                    <a:pt x="45210" y="90221"/>
                  </a:cubicBezTo>
                  <a:cubicBezTo>
                    <a:pt x="37590" y="85141"/>
                    <a:pt x="40130" y="55931"/>
                    <a:pt x="42670" y="40691"/>
                  </a:cubicBezTo>
                  <a:cubicBezTo>
                    <a:pt x="45210" y="26721"/>
                    <a:pt x="52830" y="5131"/>
                    <a:pt x="60450" y="1321"/>
                  </a:cubicBezTo>
                  <a:cubicBezTo>
                    <a:pt x="65530" y="-1219"/>
                    <a:pt x="74420" y="51"/>
                    <a:pt x="76960" y="3861"/>
                  </a:cubicBezTo>
                  <a:cubicBezTo>
                    <a:pt x="80770" y="8941"/>
                    <a:pt x="75690" y="26721"/>
                    <a:pt x="69340" y="34341"/>
                  </a:cubicBezTo>
                  <a:cubicBezTo>
                    <a:pt x="61720" y="41961"/>
                    <a:pt x="38860" y="50851"/>
                    <a:pt x="29970" y="47041"/>
                  </a:cubicBezTo>
                  <a:cubicBezTo>
                    <a:pt x="22350" y="44501"/>
                    <a:pt x="14730" y="27991"/>
                    <a:pt x="17270" y="22911"/>
                  </a:cubicBezTo>
                  <a:cubicBezTo>
                    <a:pt x="21080" y="16561"/>
                    <a:pt x="64260" y="12751"/>
                    <a:pt x="71880" y="21641"/>
                  </a:cubicBezTo>
                  <a:cubicBezTo>
                    <a:pt x="78230" y="29261"/>
                    <a:pt x="68070" y="58471"/>
                    <a:pt x="61720" y="71171"/>
                  </a:cubicBezTo>
                  <a:cubicBezTo>
                    <a:pt x="56640" y="81331"/>
                    <a:pt x="50290" y="94031"/>
                    <a:pt x="43940" y="95301"/>
                  </a:cubicBezTo>
                  <a:cubicBezTo>
                    <a:pt x="37590" y="96571"/>
                    <a:pt x="26160" y="88951"/>
                    <a:pt x="23620" y="81331"/>
                  </a:cubicBezTo>
                  <a:cubicBezTo>
                    <a:pt x="19810" y="68631"/>
                    <a:pt x="40130" y="24181"/>
                    <a:pt x="52830" y="15291"/>
                  </a:cubicBezTo>
                  <a:cubicBezTo>
                    <a:pt x="60450" y="10211"/>
                    <a:pt x="71880" y="8941"/>
                    <a:pt x="78230" y="14021"/>
                  </a:cubicBezTo>
                  <a:cubicBezTo>
                    <a:pt x="90930" y="25451"/>
                    <a:pt x="92200" y="124511"/>
                    <a:pt x="80770" y="133401"/>
                  </a:cubicBezTo>
                  <a:cubicBezTo>
                    <a:pt x="75690" y="137211"/>
                    <a:pt x="60450" y="132131"/>
                    <a:pt x="55370" y="124511"/>
                  </a:cubicBezTo>
                  <a:cubicBezTo>
                    <a:pt x="46480" y="110541"/>
                    <a:pt x="57910" y="48311"/>
                    <a:pt x="62990" y="31801"/>
                  </a:cubicBezTo>
                  <a:cubicBezTo>
                    <a:pt x="65530" y="24181"/>
                    <a:pt x="66800" y="20371"/>
                    <a:pt x="70610" y="17831"/>
                  </a:cubicBezTo>
                  <a:cubicBezTo>
                    <a:pt x="75690" y="15291"/>
                    <a:pt x="89660" y="16561"/>
                    <a:pt x="92200" y="20371"/>
                  </a:cubicBezTo>
                  <a:cubicBezTo>
                    <a:pt x="96010" y="25451"/>
                    <a:pt x="92200" y="44501"/>
                    <a:pt x="87120" y="47041"/>
                  </a:cubicBezTo>
                  <a:cubicBezTo>
                    <a:pt x="82040" y="49581"/>
                    <a:pt x="64260" y="38151"/>
                    <a:pt x="62990" y="33071"/>
                  </a:cubicBezTo>
                  <a:cubicBezTo>
                    <a:pt x="61720" y="29261"/>
                    <a:pt x="65530" y="21641"/>
                    <a:pt x="69340" y="19101"/>
                  </a:cubicBezTo>
                  <a:cubicBezTo>
                    <a:pt x="74420" y="16561"/>
                    <a:pt x="87120" y="15291"/>
                    <a:pt x="90930" y="19101"/>
                  </a:cubicBezTo>
                  <a:cubicBezTo>
                    <a:pt x="94740" y="22911"/>
                    <a:pt x="93470" y="43231"/>
                    <a:pt x="88390" y="47041"/>
                  </a:cubicBezTo>
                  <a:cubicBezTo>
                    <a:pt x="84580" y="50851"/>
                    <a:pt x="71880" y="48311"/>
                    <a:pt x="68070" y="44501"/>
                  </a:cubicBezTo>
                  <a:cubicBezTo>
                    <a:pt x="64260" y="41961"/>
                    <a:pt x="61720" y="34341"/>
                    <a:pt x="62990" y="29261"/>
                  </a:cubicBezTo>
                  <a:cubicBezTo>
                    <a:pt x="64260" y="24181"/>
                    <a:pt x="75690" y="15291"/>
                    <a:pt x="82040" y="15291"/>
                  </a:cubicBezTo>
                  <a:cubicBezTo>
                    <a:pt x="87120" y="15291"/>
                    <a:pt x="94740" y="22911"/>
                    <a:pt x="97280" y="31801"/>
                  </a:cubicBezTo>
                  <a:cubicBezTo>
                    <a:pt x="103630" y="49581"/>
                    <a:pt x="96010" y="109271"/>
                    <a:pt x="87120" y="124511"/>
                  </a:cubicBezTo>
                  <a:cubicBezTo>
                    <a:pt x="83310" y="130861"/>
                    <a:pt x="78230" y="135941"/>
                    <a:pt x="73150" y="135941"/>
                  </a:cubicBezTo>
                  <a:cubicBezTo>
                    <a:pt x="68070" y="135941"/>
                    <a:pt x="59180" y="132131"/>
                    <a:pt x="55370" y="124511"/>
                  </a:cubicBezTo>
                  <a:cubicBezTo>
                    <a:pt x="45210" y="108001"/>
                    <a:pt x="38860" y="36881"/>
                    <a:pt x="50290" y="21641"/>
                  </a:cubicBezTo>
                  <a:cubicBezTo>
                    <a:pt x="56640" y="14021"/>
                    <a:pt x="73150" y="10211"/>
                    <a:pt x="78230" y="14021"/>
                  </a:cubicBezTo>
                  <a:cubicBezTo>
                    <a:pt x="83310" y="19101"/>
                    <a:pt x="79500" y="40691"/>
                    <a:pt x="74420" y="53391"/>
                  </a:cubicBezTo>
                  <a:cubicBezTo>
                    <a:pt x="69340" y="67361"/>
                    <a:pt x="54100" y="94031"/>
                    <a:pt x="43940" y="95301"/>
                  </a:cubicBezTo>
                  <a:cubicBezTo>
                    <a:pt x="36320" y="96571"/>
                    <a:pt x="24890" y="85141"/>
                    <a:pt x="23620" y="77521"/>
                  </a:cubicBezTo>
                  <a:cubicBezTo>
                    <a:pt x="22350" y="67361"/>
                    <a:pt x="36320" y="40691"/>
                    <a:pt x="43940" y="38151"/>
                  </a:cubicBezTo>
                  <a:cubicBezTo>
                    <a:pt x="49020" y="36881"/>
                    <a:pt x="57910" y="44501"/>
                    <a:pt x="57910" y="47041"/>
                  </a:cubicBezTo>
                  <a:cubicBezTo>
                    <a:pt x="56640" y="50851"/>
                    <a:pt x="22350" y="54661"/>
                    <a:pt x="12190" y="50851"/>
                  </a:cubicBezTo>
                  <a:cubicBezTo>
                    <a:pt x="5840" y="48311"/>
                    <a:pt x="2030" y="44501"/>
                    <a:pt x="760" y="39421"/>
                  </a:cubicBezTo>
                  <a:cubicBezTo>
                    <a:pt x="-510" y="35611"/>
                    <a:pt x="-510" y="27991"/>
                    <a:pt x="3300" y="24181"/>
                  </a:cubicBezTo>
                  <a:cubicBezTo>
                    <a:pt x="8380" y="16561"/>
                    <a:pt x="31240" y="10211"/>
                    <a:pt x="40130" y="7671"/>
                  </a:cubicBezTo>
                  <a:cubicBezTo>
                    <a:pt x="45210" y="6401"/>
                    <a:pt x="50290" y="3861"/>
                    <a:pt x="54100" y="6401"/>
                  </a:cubicBezTo>
                  <a:cubicBezTo>
                    <a:pt x="57910" y="8941"/>
                    <a:pt x="55370" y="22911"/>
                    <a:pt x="59180" y="26721"/>
                  </a:cubicBezTo>
                  <a:cubicBezTo>
                    <a:pt x="64260" y="30531"/>
                    <a:pt x="78230" y="21641"/>
                    <a:pt x="82040" y="25451"/>
                  </a:cubicBezTo>
                  <a:cubicBezTo>
                    <a:pt x="88390" y="33071"/>
                    <a:pt x="70610" y="87681"/>
                    <a:pt x="60450" y="92761"/>
                  </a:cubicBezTo>
                  <a:cubicBezTo>
                    <a:pt x="54100" y="95301"/>
                    <a:pt x="42670" y="88951"/>
                    <a:pt x="40130" y="83871"/>
                  </a:cubicBezTo>
                  <a:cubicBezTo>
                    <a:pt x="36320" y="78791"/>
                    <a:pt x="40130" y="68631"/>
                    <a:pt x="42670" y="59741"/>
                  </a:cubicBezTo>
                  <a:cubicBezTo>
                    <a:pt x="46480" y="47041"/>
                    <a:pt x="52830" y="21641"/>
                    <a:pt x="62990" y="14021"/>
                  </a:cubicBezTo>
                  <a:cubicBezTo>
                    <a:pt x="70610" y="8941"/>
                    <a:pt x="83310" y="6401"/>
                    <a:pt x="89660" y="11481"/>
                  </a:cubicBezTo>
                  <a:cubicBezTo>
                    <a:pt x="102360" y="22911"/>
                    <a:pt x="107440" y="105461"/>
                    <a:pt x="99820" y="120701"/>
                  </a:cubicBezTo>
                  <a:cubicBezTo>
                    <a:pt x="96010" y="127051"/>
                    <a:pt x="89660" y="129591"/>
                    <a:pt x="84580" y="129591"/>
                  </a:cubicBezTo>
                  <a:cubicBezTo>
                    <a:pt x="80770" y="129591"/>
                    <a:pt x="73150" y="118161"/>
                    <a:pt x="73150" y="118161"/>
                  </a:cubicBezTo>
                </a:path>
              </a:pathLst>
            </a:custGeom>
            <a:solidFill>
              <a:srgbClr val="FFF8ED"/>
            </a:solidFill>
            <a:ln cap="sq">
              <a:noFill/>
              <a:prstDash val="solid"/>
              <a:miter/>
            </a:ln>
          </p:spPr>
          <p:txBody>
            <a:bodyPr/>
            <a:lstStyle/>
            <a:p>
              <a:endParaRPr lang="en-GB"/>
            </a:p>
          </p:txBody>
        </p:sp>
      </p:grpSp>
      <p:grpSp>
        <p:nvGrpSpPr>
          <p:cNvPr id="87" name="Group 87"/>
          <p:cNvGrpSpPr/>
          <p:nvPr/>
        </p:nvGrpSpPr>
        <p:grpSpPr>
          <a:xfrm>
            <a:off x="14002498" y="4469618"/>
            <a:ext cx="164106" cy="263875"/>
            <a:chOff x="0" y="0"/>
            <a:chExt cx="223520" cy="359410"/>
          </a:xfrm>
        </p:grpSpPr>
        <p:sp>
          <p:nvSpPr>
            <p:cNvPr id="88" name="Freeform 88"/>
            <p:cNvSpPr/>
            <p:nvPr/>
          </p:nvSpPr>
          <p:spPr>
            <a:xfrm>
              <a:off x="48001" y="50136"/>
              <a:ext cx="126041" cy="258582"/>
            </a:xfrm>
            <a:custGeom>
              <a:avLst/>
              <a:gdLst/>
              <a:ahLst/>
              <a:cxnLst/>
              <a:rect l="l" t="t" r="r" b="b"/>
              <a:pathLst>
                <a:path w="126041" h="258582">
                  <a:moveTo>
                    <a:pt x="118369" y="54004"/>
                  </a:moveTo>
                  <a:cubicBezTo>
                    <a:pt x="78999" y="76864"/>
                    <a:pt x="73919" y="66704"/>
                    <a:pt x="75189" y="61624"/>
                  </a:cubicBezTo>
                  <a:cubicBezTo>
                    <a:pt x="76459" y="55274"/>
                    <a:pt x="96779" y="47654"/>
                    <a:pt x="96779" y="42574"/>
                  </a:cubicBezTo>
                  <a:cubicBezTo>
                    <a:pt x="96779" y="38764"/>
                    <a:pt x="91699" y="34954"/>
                    <a:pt x="86619" y="33684"/>
                  </a:cubicBezTo>
                  <a:cubicBezTo>
                    <a:pt x="76459" y="31144"/>
                    <a:pt x="44709" y="29874"/>
                    <a:pt x="37089" y="38764"/>
                  </a:cubicBezTo>
                  <a:cubicBezTo>
                    <a:pt x="29469" y="46384"/>
                    <a:pt x="34549" y="62894"/>
                    <a:pt x="37089" y="79404"/>
                  </a:cubicBezTo>
                  <a:cubicBezTo>
                    <a:pt x="42169" y="106074"/>
                    <a:pt x="73919" y="151794"/>
                    <a:pt x="72649" y="182274"/>
                  </a:cubicBezTo>
                  <a:cubicBezTo>
                    <a:pt x="71379" y="207674"/>
                    <a:pt x="54869" y="241964"/>
                    <a:pt x="42169" y="252124"/>
                  </a:cubicBezTo>
                  <a:cubicBezTo>
                    <a:pt x="34549" y="257204"/>
                    <a:pt x="23119" y="259744"/>
                    <a:pt x="18039" y="255934"/>
                  </a:cubicBezTo>
                  <a:cubicBezTo>
                    <a:pt x="12959" y="252124"/>
                    <a:pt x="10419" y="233074"/>
                    <a:pt x="14229" y="227994"/>
                  </a:cubicBezTo>
                  <a:cubicBezTo>
                    <a:pt x="18039" y="222914"/>
                    <a:pt x="32009" y="221644"/>
                    <a:pt x="37089" y="224184"/>
                  </a:cubicBezTo>
                  <a:cubicBezTo>
                    <a:pt x="42169" y="226724"/>
                    <a:pt x="45979" y="234344"/>
                    <a:pt x="45979" y="239424"/>
                  </a:cubicBezTo>
                  <a:cubicBezTo>
                    <a:pt x="45979" y="244504"/>
                    <a:pt x="42169" y="252124"/>
                    <a:pt x="38359" y="254664"/>
                  </a:cubicBezTo>
                  <a:cubicBezTo>
                    <a:pt x="33279" y="257204"/>
                    <a:pt x="20579" y="258474"/>
                    <a:pt x="16769" y="254664"/>
                  </a:cubicBezTo>
                  <a:cubicBezTo>
                    <a:pt x="11689" y="249584"/>
                    <a:pt x="12959" y="226724"/>
                    <a:pt x="18039" y="224184"/>
                  </a:cubicBezTo>
                  <a:cubicBezTo>
                    <a:pt x="23119" y="221644"/>
                    <a:pt x="44709" y="230534"/>
                    <a:pt x="45979" y="236884"/>
                  </a:cubicBezTo>
                  <a:cubicBezTo>
                    <a:pt x="47249" y="241964"/>
                    <a:pt x="37089" y="257204"/>
                    <a:pt x="30739" y="258474"/>
                  </a:cubicBezTo>
                  <a:cubicBezTo>
                    <a:pt x="24389" y="259744"/>
                    <a:pt x="11689" y="249584"/>
                    <a:pt x="9149" y="240694"/>
                  </a:cubicBezTo>
                  <a:cubicBezTo>
                    <a:pt x="5339" y="226724"/>
                    <a:pt x="35819" y="198784"/>
                    <a:pt x="35819" y="174654"/>
                  </a:cubicBezTo>
                  <a:cubicBezTo>
                    <a:pt x="35819" y="147984"/>
                    <a:pt x="6609" y="114964"/>
                    <a:pt x="2799" y="87024"/>
                  </a:cubicBezTo>
                  <a:cubicBezTo>
                    <a:pt x="-1011" y="62894"/>
                    <a:pt x="-2281" y="33684"/>
                    <a:pt x="7879" y="19714"/>
                  </a:cubicBezTo>
                  <a:cubicBezTo>
                    <a:pt x="15499" y="8284"/>
                    <a:pt x="33279" y="1934"/>
                    <a:pt x="44709" y="664"/>
                  </a:cubicBezTo>
                  <a:cubicBezTo>
                    <a:pt x="54869" y="-606"/>
                    <a:pt x="67569" y="-606"/>
                    <a:pt x="72649" y="5744"/>
                  </a:cubicBezTo>
                  <a:cubicBezTo>
                    <a:pt x="77729" y="12094"/>
                    <a:pt x="76459" y="34954"/>
                    <a:pt x="71379" y="43844"/>
                  </a:cubicBezTo>
                  <a:cubicBezTo>
                    <a:pt x="66299" y="51464"/>
                    <a:pt x="53599" y="57814"/>
                    <a:pt x="45979" y="57814"/>
                  </a:cubicBezTo>
                  <a:cubicBezTo>
                    <a:pt x="38359" y="57814"/>
                    <a:pt x="25659" y="48924"/>
                    <a:pt x="23119" y="41304"/>
                  </a:cubicBezTo>
                  <a:cubicBezTo>
                    <a:pt x="20579" y="33684"/>
                    <a:pt x="26929" y="20984"/>
                    <a:pt x="34549" y="14634"/>
                  </a:cubicBezTo>
                  <a:cubicBezTo>
                    <a:pt x="45979" y="5744"/>
                    <a:pt x="81539" y="-1876"/>
                    <a:pt x="96779" y="3204"/>
                  </a:cubicBezTo>
                  <a:cubicBezTo>
                    <a:pt x="109479" y="7014"/>
                    <a:pt x="120909" y="18444"/>
                    <a:pt x="124719" y="28604"/>
                  </a:cubicBezTo>
                  <a:cubicBezTo>
                    <a:pt x="127259" y="36224"/>
                    <a:pt x="125989" y="47654"/>
                    <a:pt x="122179" y="55274"/>
                  </a:cubicBezTo>
                  <a:cubicBezTo>
                    <a:pt x="117099" y="64164"/>
                    <a:pt x="94239" y="78134"/>
                    <a:pt x="94239" y="78134"/>
                  </a:cubicBezTo>
                  <a:cubicBezTo>
                    <a:pt x="94239" y="78134"/>
                    <a:pt x="103129" y="67974"/>
                    <a:pt x="103129" y="67974"/>
                  </a:cubicBezTo>
                  <a:cubicBezTo>
                    <a:pt x="103129" y="67974"/>
                    <a:pt x="98049" y="76864"/>
                    <a:pt x="94239" y="78134"/>
                  </a:cubicBezTo>
                  <a:cubicBezTo>
                    <a:pt x="89159" y="79404"/>
                    <a:pt x="76459" y="73054"/>
                    <a:pt x="75189" y="67974"/>
                  </a:cubicBezTo>
                  <a:cubicBezTo>
                    <a:pt x="73919" y="60354"/>
                    <a:pt x="98049" y="31144"/>
                    <a:pt x="108209" y="29874"/>
                  </a:cubicBezTo>
                  <a:cubicBezTo>
                    <a:pt x="114559" y="28604"/>
                    <a:pt x="123449" y="36224"/>
                    <a:pt x="124719" y="40034"/>
                  </a:cubicBezTo>
                  <a:cubicBezTo>
                    <a:pt x="125989" y="43844"/>
                    <a:pt x="118369" y="54004"/>
                    <a:pt x="118369" y="54004"/>
                  </a:cubicBezTo>
                </a:path>
              </a:pathLst>
            </a:custGeom>
            <a:solidFill>
              <a:srgbClr val="FFF8ED"/>
            </a:solidFill>
            <a:ln cap="sq">
              <a:noFill/>
              <a:prstDash val="solid"/>
              <a:miter/>
            </a:ln>
          </p:spPr>
          <p:txBody>
            <a:bodyPr/>
            <a:lstStyle/>
            <a:p>
              <a:endParaRPr lang="en-GB"/>
            </a:p>
          </p:txBody>
        </p:sp>
      </p:grpSp>
      <p:grpSp>
        <p:nvGrpSpPr>
          <p:cNvPr id="89" name="Group 89"/>
          <p:cNvGrpSpPr/>
          <p:nvPr/>
        </p:nvGrpSpPr>
        <p:grpSpPr>
          <a:xfrm>
            <a:off x="14014620" y="4482672"/>
            <a:ext cx="141728" cy="251754"/>
            <a:chOff x="0" y="0"/>
            <a:chExt cx="193040" cy="342900"/>
          </a:xfrm>
        </p:grpSpPr>
        <p:sp>
          <p:nvSpPr>
            <p:cNvPr id="90" name="Freeform 90"/>
            <p:cNvSpPr/>
            <p:nvPr/>
          </p:nvSpPr>
          <p:spPr>
            <a:xfrm>
              <a:off x="49095" y="47135"/>
              <a:ext cx="93941" cy="246235"/>
            </a:xfrm>
            <a:custGeom>
              <a:avLst/>
              <a:gdLst/>
              <a:ahLst/>
              <a:cxnLst/>
              <a:rect l="l" t="t" r="r" b="b"/>
              <a:pathLst>
                <a:path w="93941" h="246235">
                  <a:moveTo>
                    <a:pt x="18215" y="227185"/>
                  </a:moveTo>
                  <a:cubicBezTo>
                    <a:pt x="41075" y="125585"/>
                    <a:pt x="24565" y="126855"/>
                    <a:pt x="18215" y="116695"/>
                  </a:cubicBezTo>
                  <a:cubicBezTo>
                    <a:pt x="8055" y="100185"/>
                    <a:pt x="-4645" y="57005"/>
                    <a:pt x="1705" y="36685"/>
                  </a:cubicBezTo>
                  <a:cubicBezTo>
                    <a:pt x="6785" y="21445"/>
                    <a:pt x="22025" y="8745"/>
                    <a:pt x="34725" y="3665"/>
                  </a:cubicBezTo>
                  <a:cubicBezTo>
                    <a:pt x="47425" y="-1415"/>
                    <a:pt x="69015" y="-1415"/>
                    <a:pt x="77905" y="4935"/>
                  </a:cubicBezTo>
                  <a:cubicBezTo>
                    <a:pt x="85525" y="11285"/>
                    <a:pt x="88065" y="26525"/>
                    <a:pt x="85525" y="36685"/>
                  </a:cubicBezTo>
                  <a:cubicBezTo>
                    <a:pt x="81715" y="50655"/>
                    <a:pt x="57585" y="81135"/>
                    <a:pt x="46155" y="79865"/>
                  </a:cubicBezTo>
                  <a:cubicBezTo>
                    <a:pt x="37265" y="78595"/>
                    <a:pt x="23295" y="54465"/>
                    <a:pt x="23295" y="45575"/>
                  </a:cubicBezTo>
                  <a:cubicBezTo>
                    <a:pt x="23295" y="39225"/>
                    <a:pt x="30915" y="31605"/>
                    <a:pt x="35995" y="30335"/>
                  </a:cubicBezTo>
                  <a:cubicBezTo>
                    <a:pt x="41075" y="29065"/>
                    <a:pt x="52505" y="34145"/>
                    <a:pt x="56315" y="40495"/>
                  </a:cubicBezTo>
                  <a:cubicBezTo>
                    <a:pt x="62665" y="51925"/>
                    <a:pt x="55045" y="102725"/>
                    <a:pt x="53775" y="102725"/>
                  </a:cubicBezTo>
                  <a:cubicBezTo>
                    <a:pt x="52505" y="102725"/>
                    <a:pt x="52505" y="60815"/>
                    <a:pt x="51235" y="60815"/>
                  </a:cubicBezTo>
                  <a:cubicBezTo>
                    <a:pt x="51235" y="60815"/>
                    <a:pt x="44885" y="87485"/>
                    <a:pt x="49965" y="91295"/>
                  </a:cubicBezTo>
                  <a:cubicBezTo>
                    <a:pt x="53775" y="95105"/>
                    <a:pt x="70285" y="81135"/>
                    <a:pt x="74095" y="84945"/>
                  </a:cubicBezTo>
                  <a:cubicBezTo>
                    <a:pt x="79175" y="90025"/>
                    <a:pt x="67745" y="128125"/>
                    <a:pt x="60125" y="138285"/>
                  </a:cubicBezTo>
                  <a:cubicBezTo>
                    <a:pt x="55045" y="144635"/>
                    <a:pt x="46155" y="148445"/>
                    <a:pt x="41075" y="147175"/>
                  </a:cubicBezTo>
                  <a:cubicBezTo>
                    <a:pt x="35995" y="145905"/>
                    <a:pt x="30915" y="139555"/>
                    <a:pt x="29645" y="133205"/>
                  </a:cubicBezTo>
                  <a:cubicBezTo>
                    <a:pt x="27105" y="121775"/>
                    <a:pt x="30915" y="88755"/>
                    <a:pt x="38535" y="79865"/>
                  </a:cubicBezTo>
                  <a:cubicBezTo>
                    <a:pt x="43615" y="74785"/>
                    <a:pt x="52505" y="70975"/>
                    <a:pt x="57585" y="73515"/>
                  </a:cubicBezTo>
                  <a:cubicBezTo>
                    <a:pt x="66475" y="78595"/>
                    <a:pt x="74095" y="131935"/>
                    <a:pt x="66475" y="140825"/>
                  </a:cubicBezTo>
                  <a:cubicBezTo>
                    <a:pt x="61395" y="145905"/>
                    <a:pt x="39805" y="144635"/>
                    <a:pt x="38535" y="140825"/>
                  </a:cubicBezTo>
                  <a:cubicBezTo>
                    <a:pt x="37265" y="137015"/>
                    <a:pt x="52505" y="116695"/>
                    <a:pt x="56315" y="117965"/>
                  </a:cubicBezTo>
                  <a:cubicBezTo>
                    <a:pt x="60125" y="119235"/>
                    <a:pt x="66475" y="142095"/>
                    <a:pt x="62665" y="145905"/>
                  </a:cubicBezTo>
                  <a:cubicBezTo>
                    <a:pt x="58855" y="148445"/>
                    <a:pt x="39805" y="143365"/>
                    <a:pt x="37265" y="138285"/>
                  </a:cubicBezTo>
                  <a:cubicBezTo>
                    <a:pt x="35995" y="133205"/>
                    <a:pt x="43615" y="117965"/>
                    <a:pt x="48695" y="117965"/>
                  </a:cubicBezTo>
                  <a:cubicBezTo>
                    <a:pt x="53775" y="117965"/>
                    <a:pt x="67745" y="133205"/>
                    <a:pt x="67745" y="138285"/>
                  </a:cubicBezTo>
                  <a:cubicBezTo>
                    <a:pt x="67745" y="143365"/>
                    <a:pt x="58855" y="149715"/>
                    <a:pt x="53775" y="149715"/>
                  </a:cubicBezTo>
                  <a:cubicBezTo>
                    <a:pt x="48695" y="149715"/>
                    <a:pt x="42345" y="147175"/>
                    <a:pt x="38535" y="140825"/>
                  </a:cubicBezTo>
                  <a:cubicBezTo>
                    <a:pt x="32185" y="130665"/>
                    <a:pt x="30915" y="90025"/>
                    <a:pt x="38535" y="79865"/>
                  </a:cubicBezTo>
                  <a:cubicBezTo>
                    <a:pt x="42345" y="74785"/>
                    <a:pt x="52505" y="72245"/>
                    <a:pt x="57585" y="73515"/>
                  </a:cubicBezTo>
                  <a:cubicBezTo>
                    <a:pt x="62665" y="74785"/>
                    <a:pt x="66475" y="81135"/>
                    <a:pt x="67745" y="88755"/>
                  </a:cubicBezTo>
                  <a:cubicBezTo>
                    <a:pt x="69015" y="101455"/>
                    <a:pt x="57585" y="144635"/>
                    <a:pt x="48695" y="147175"/>
                  </a:cubicBezTo>
                  <a:cubicBezTo>
                    <a:pt x="43615" y="148445"/>
                    <a:pt x="32185" y="140825"/>
                    <a:pt x="29645" y="133205"/>
                  </a:cubicBezTo>
                  <a:cubicBezTo>
                    <a:pt x="25835" y="120505"/>
                    <a:pt x="38535" y="86215"/>
                    <a:pt x="48695" y="73515"/>
                  </a:cubicBezTo>
                  <a:cubicBezTo>
                    <a:pt x="56315" y="63355"/>
                    <a:pt x="70285" y="55735"/>
                    <a:pt x="77905" y="55735"/>
                  </a:cubicBezTo>
                  <a:cubicBezTo>
                    <a:pt x="84255" y="55735"/>
                    <a:pt x="90605" y="62085"/>
                    <a:pt x="93145" y="68435"/>
                  </a:cubicBezTo>
                  <a:cubicBezTo>
                    <a:pt x="95685" y="77325"/>
                    <a:pt x="91875" y="95105"/>
                    <a:pt x="85525" y="103995"/>
                  </a:cubicBezTo>
                  <a:cubicBezTo>
                    <a:pt x="79175" y="114155"/>
                    <a:pt x="63935" y="125585"/>
                    <a:pt x="53775" y="125585"/>
                  </a:cubicBezTo>
                  <a:cubicBezTo>
                    <a:pt x="42345" y="124315"/>
                    <a:pt x="22025" y="107805"/>
                    <a:pt x="18215" y="95105"/>
                  </a:cubicBezTo>
                  <a:cubicBezTo>
                    <a:pt x="14405" y="83675"/>
                    <a:pt x="18215" y="64625"/>
                    <a:pt x="25835" y="55735"/>
                  </a:cubicBezTo>
                  <a:cubicBezTo>
                    <a:pt x="34725" y="45575"/>
                    <a:pt x="58855" y="32875"/>
                    <a:pt x="70285" y="37955"/>
                  </a:cubicBezTo>
                  <a:cubicBezTo>
                    <a:pt x="81715" y="43035"/>
                    <a:pt x="91875" y="73515"/>
                    <a:pt x="91875" y="90025"/>
                  </a:cubicBezTo>
                  <a:cubicBezTo>
                    <a:pt x="91875" y="105265"/>
                    <a:pt x="86795" y="124315"/>
                    <a:pt x="77905" y="131935"/>
                  </a:cubicBezTo>
                  <a:cubicBezTo>
                    <a:pt x="70285" y="138285"/>
                    <a:pt x="53775" y="140825"/>
                    <a:pt x="44885" y="137015"/>
                  </a:cubicBezTo>
                  <a:cubicBezTo>
                    <a:pt x="34725" y="133205"/>
                    <a:pt x="23295" y="117965"/>
                    <a:pt x="19485" y="103995"/>
                  </a:cubicBezTo>
                  <a:cubicBezTo>
                    <a:pt x="14405" y="87485"/>
                    <a:pt x="14405" y="55735"/>
                    <a:pt x="22025" y="44305"/>
                  </a:cubicBezTo>
                  <a:cubicBezTo>
                    <a:pt x="28375" y="36685"/>
                    <a:pt x="44885" y="30335"/>
                    <a:pt x="51235" y="34145"/>
                  </a:cubicBezTo>
                  <a:cubicBezTo>
                    <a:pt x="56315" y="36685"/>
                    <a:pt x="58855" y="50655"/>
                    <a:pt x="57585" y="60815"/>
                  </a:cubicBezTo>
                  <a:cubicBezTo>
                    <a:pt x="56315" y="73515"/>
                    <a:pt x="47425" y="95105"/>
                    <a:pt x="38535" y="100185"/>
                  </a:cubicBezTo>
                  <a:cubicBezTo>
                    <a:pt x="32185" y="103995"/>
                    <a:pt x="22025" y="102725"/>
                    <a:pt x="18215" y="98915"/>
                  </a:cubicBezTo>
                  <a:cubicBezTo>
                    <a:pt x="13135" y="93835"/>
                    <a:pt x="10595" y="77325"/>
                    <a:pt x="14405" y="67165"/>
                  </a:cubicBezTo>
                  <a:cubicBezTo>
                    <a:pt x="19485" y="53195"/>
                    <a:pt x="48695" y="22715"/>
                    <a:pt x="56315" y="23985"/>
                  </a:cubicBezTo>
                  <a:cubicBezTo>
                    <a:pt x="60125" y="25255"/>
                    <a:pt x="63935" y="35415"/>
                    <a:pt x="62665" y="37955"/>
                  </a:cubicBezTo>
                  <a:cubicBezTo>
                    <a:pt x="60125" y="41765"/>
                    <a:pt x="38535" y="37955"/>
                    <a:pt x="34725" y="41765"/>
                  </a:cubicBezTo>
                  <a:cubicBezTo>
                    <a:pt x="32185" y="44305"/>
                    <a:pt x="34725" y="49385"/>
                    <a:pt x="35995" y="55735"/>
                  </a:cubicBezTo>
                  <a:cubicBezTo>
                    <a:pt x="41075" y="72245"/>
                    <a:pt x="74095" y="110345"/>
                    <a:pt x="75365" y="139555"/>
                  </a:cubicBezTo>
                  <a:cubicBezTo>
                    <a:pt x="76635" y="171305"/>
                    <a:pt x="55045" y="229725"/>
                    <a:pt x="41075" y="241155"/>
                  </a:cubicBezTo>
                  <a:cubicBezTo>
                    <a:pt x="35995" y="246235"/>
                    <a:pt x="27105" y="247505"/>
                    <a:pt x="23295" y="244965"/>
                  </a:cubicBezTo>
                  <a:cubicBezTo>
                    <a:pt x="19485" y="242425"/>
                    <a:pt x="18215" y="227185"/>
                    <a:pt x="18215" y="227185"/>
                  </a:cubicBezTo>
                </a:path>
              </a:pathLst>
            </a:custGeom>
            <a:solidFill>
              <a:srgbClr val="FFF8ED"/>
            </a:solidFill>
            <a:ln cap="sq">
              <a:noFill/>
              <a:prstDash val="solid"/>
              <a:miter/>
            </a:ln>
          </p:spPr>
          <p:txBody>
            <a:bodyPr/>
            <a:lstStyle/>
            <a:p>
              <a:endParaRPr lang="en-GB"/>
            </a:p>
          </p:txBody>
        </p:sp>
      </p:grpSp>
      <p:grpSp>
        <p:nvGrpSpPr>
          <p:cNvPr id="91" name="Group 91"/>
          <p:cNvGrpSpPr/>
          <p:nvPr/>
        </p:nvGrpSpPr>
        <p:grpSpPr>
          <a:xfrm>
            <a:off x="14006228" y="4450037"/>
            <a:ext cx="220051" cy="289983"/>
            <a:chOff x="0" y="0"/>
            <a:chExt cx="299720" cy="394970"/>
          </a:xfrm>
        </p:grpSpPr>
        <p:sp>
          <p:nvSpPr>
            <p:cNvPr id="92" name="Freeform 92"/>
            <p:cNvSpPr/>
            <p:nvPr/>
          </p:nvSpPr>
          <p:spPr>
            <a:xfrm>
              <a:off x="48200" y="50638"/>
              <a:ext cx="201191" cy="294505"/>
            </a:xfrm>
            <a:custGeom>
              <a:avLst/>
              <a:gdLst/>
              <a:ahLst/>
              <a:cxnLst/>
              <a:rect l="l" t="t" r="r" b="b"/>
              <a:pathLst>
                <a:path w="201191" h="294505">
                  <a:moveTo>
                    <a:pt x="16570" y="77632"/>
                  </a:moveTo>
                  <a:cubicBezTo>
                    <a:pt x="7680" y="40802"/>
                    <a:pt x="40700" y="23022"/>
                    <a:pt x="61020" y="14132"/>
                  </a:cubicBezTo>
                  <a:cubicBezTo>
                    <a:pt x="82610" y="5242"/>
                    <a:pt x="109280" y="-1108"/>
                    <a:pt x="129600" y="162"/>
                  </a:cubicBezTo>
                  <a:cubicBezTo>
                    <a:pt x="146110" y="1432"/>
                    <a:pt x="161350" y="6512"/>
                    <a:pt x="171510" y="16672"/>
                  </a:cubicBezTo>
                  <a:cubicBezTo>
                    <a:pt x="184210" y="28102"/>
                    <a:pt x="193100" y="53502"/>
                    <a:pt x="195640" y="71282"/>
                  </a:cubicBezTo>
                  <a:cubicBezTo>
                    <a:pt x="198180" y="86522"/>
                    <a:pt x="198180" y="106842"/>
                    <a:pt x="191830" y="117002"/>
                  </a:cubicBezTo>
                  <a:cubicBezTo>
                    <a:pt x="186750" y="124622"/>
                    <a:pt x="176590" y="130972"/>
                    <a:pt x="167700" y="132242"/>
                  </a:cubicBezTo>
                  <a:cubicBezTo>
                    <a:pt x="157540" y="133512"/>
                    <a:pt x="144840" y="128432"/>
                    <a:pt x="135950" y="119542"/>
                  </a:cubicBezTo>
                  <a:cubicBezTo>
                    <a:pt x="123250" y="108112"/>
                    <a:pt x="110550" y="81442"/>
                    <a:pt x="106740" y="63662"/>
                  </a:cubicBezTo>
                  <a:cubicBezTo>
                    <a:pt x="104200" y="49692"/>
                    <a:pt x="101660" y="31912"/>
                    <a:pt x="108010" y="25562"/>
                  </a:cubicBezTo>
                  <a:cubicBezTo>
                    <a:pt x="113090" y="20482"/>
                    <a:pt x="125790" y="17942"/>
                    <a:pt x="133410" y="23022"/>
                  </a:cubicBezTo>
                  <a:cubicBezTo>
                    <a:pt x="149920" y="31912"/>
                    <a:pt x="180400" y="97952"/>
                    <a:pt x="176590" y="115732"/>
                  </a:cubicBezTo>
                  <a:cubicBezTo>
                    <a:pt x="174050" y="125892"/>
                    <a:pt x="162620" y="133512"/>
                    <a:pt x="153730" y="133512"/>
                  </a:cubicBezTo>
                  <a:cubicBezTo>
                    <a:pt x="141030" y="133512"/>
                    <a:pt x="109280" y="99222"/>
                    <a:pt x="110550" y="95412"/>
                  </a:cubicBezTo>
                  <a:cubicBezTo>
                    <a:pt x="111820" y="94142"/>
                    <a:pt x="121980" y="92872"/>
                    <a:pt x="124520" y="96682"/>
                  </a:cubicBezTo>
                  <a:cubicBezTo>
                    <a:pt x="130870" y="104302"/>
                    <a:pt x="129600" y="151292"/>
                    <a:pt x="121980" y="163992"/>
                  </a:cubicBezTo>
                  <a:cubicBezTo>
                    <a:pt x="116900" y="172882"/>
                    <a:pt x="102930" y="180502"/>
                    <a:pt x="97850" y="177962"/>
                  </a:cubicBezTo>
                  <a:cubicBezTo>
                    <a:pt x="87690" y="171612"/>
                    <a:pt x="88960" y="82712"/>
                    <a:pt x="99120" y="76362"/>
                  </a:cubicBezTo>
                  <a:cubicBezTo>
                    <a:pt x="104200" y="72552"/>
                    <a:pt x="119440" y="78902"/>
                    <a:pt x="124520" y="87792"/>
                  </a:cubicBezTo>
                  <a:cubicBezTo>
                    <a:pt x="138490" y="110652"/>
                    <a:pt x="125790" y="249082"/>
                    <a:pt x="110550" y="263052"/>
                  </a:cubicBezTo>
                  <a:cubicBezTo>
                    <a:pt x="105470" y="268132"/>
                    <a:pt x="95310" y="266862"/>
                    <a:pt x="91500" y="263052"/>
                  </a:cubicBezTo>
                  <a:cubicBezTo>
                    <a:pt x="85150" y="255432"/>
                    <a:pt x="95310" y="202092"/>
                    <a:pt x="104200" y="195742"/>
                  </a:cubicBezTo>
                  <a:cubicBezTo>
                    <a:pt x="109280" y="191932"/>
                    <a:pt x="119440" y="194472"/>
                    <a:pt x="123250" y="198282"/>
                  </a:cubicBezTo>
                  <a:cubicBezTo>
                    <a:pt x="127060" y="202092"/>
                    <a:pt x="124520" y="212252"/>
                    <a:pt x="123250" y="219872"/>
                  </a:cubicBezTo>
                  <a:cubicBezTo>
                    <a:pt x="121980" y="230032"/>
                    <a:pt x="118170" y="251622"/>
                    <a:pt x="110550" y="255432"/>
                  </a:cubicBezTo>
                  <a:cubicBezTo>
                    <a:pt x="104200" y="257972"/>
                    <a:pt x="92770" y="256702"/>
                    <a:pt x="87690" y="250352"/>
                  </a:cubicBezTo>
                  <a:cubicBezTo>
                    <a:pt x="77530" y="236382"/>
                    <a:pt x="83880" y="148752"/>
                    <a:pt x="94040" y="143672"/>
                  </a:cubicBezTo>
                  <a:cubicBezTo>
                    <a:pt x="97850" y="141132"/>
                    <a:pt x="109280" y="148752"/>
                    <a:pt x="111820" y="156372"/>
                  </a:cubicBezTo>
                  <a:cubicBezTo>
                    <a:pt x="118170" y="174152"/>
                    <a:pt x="96580" y="247812"/>
                    <a:pt x="85150" y="263052"/>
                  </a:cubicBezTo>
                  <a:cubicBezTo>
                    <a:pt x="80070" y="269402"/>
                    <a:pt x="73720" y="271942"/>
                    <a:pt x="69910" y="271942"/>
                  </a:cubicBezTo>
                  <a:cubicBezTo>
                    <a:pt x="66100" y="271942"/>
                    <a:pt x="61020" y="266862"/>
                    <a:pt x="59750" y="261782"/>
                  </a:cubicBezTo>
                  <a:cubicBezTo>
                    <a:pt x="55940" y="249082"/>
                    <a:pt x="64830" y="200822"/>
                    <a:pt x="73720" y="189392"/>
                  </a:cubicBezTo>
                  <a:cubicBezTo>
                    <a:pt x="78800" y="183042"/>
                    <a:pt x="88960" y="179232"/>
                    <a:pt x="92770" y="181772"/>
                  </a:cubicBezTo>
                  <a:cubicBezTo>
                    <a:pt x="101660" y="188122"/>
                    <a:pt x="96580" y="260512"/>
                    <a:pt x="88960" y="273212"/>
                  </a:cubicBezTo>
                  <a:cubicBezTo>
                    <a:pt x="85150" y="278292"/>
                    <a:pt x="78800" y="282102"/>
                    <a:pt x="74990" y="280832"/>
                  </a:cubicBezTo>
                  <a:cubicBezTo>
                    <a:pt x="69910" y="279562"/>
                    <a:pt x="63560" y="273212"/>
                    <a:pt x="62290" y="265592"/>
                  </a:cubicBezTo>
                  <a:cubicBezTo>
                    <a:pt x="61020" y="252892"/>
                    <a:pt x="86420" y="228762"/>
                    <a:pt x="94040" y="208442"/>
                  </a:cubicBezTo>
                  <a:cubicBezTo>
                    <a:pt x="101660" y="189392"/>
                    <a:pt x="99120" y="157642"/>
                    <a:pt x="106740" y="147482"/>
                  </a:cubicBezTo>
                  <a:cubicBezTo>
                    <a:pt x="110550" y="142402"/>
                    <a:pt x="118170" y="138592"/>
                    <a:pt x="121980" y="139862"/>
                  </a:cubicBezTo>
                  <a:cubicBezTo>
                    <a:pt x="127060" y="142402"/>
                    <a:pt x="129600" y="155102"/>
                    <a:pt x="130870" y="167802"/>
                  </a:cubicBezTo>
                  <a:cubicBezTo>
                    <a:pt x="133410" y="193202"/>
                    <a:pt x="127060" y="278292"/>
                    <a:pt x="113090" y="288452"/>
                  </a:cubicBezTo>
                  <a:cubicBezTo>
                    <a:pt x="108010" y="292262"/>
                    <a:pt x="95310" y="289722"/>
                    <a:pt x="92770" y="284642"/>
                  </a:cubicBezTo>
                  <a:cubicBezTo>
                    <a:pt x="86420" y="273212"/>
                    <a:pt x="115630" y="231302"/>
                    <a:pt x="120710" y="199552"/>
                  </a:cubicBezTo>
                  <a:cubicBezTo>
                    <a:pt x="127060" y="162722"/>
                    <a:pt x="110550" y="91602"/>
                    <a:pt x="119440" y="75092"/>
                  </a:cubicBezTo>
                  <a:cubicBezTo>
                    <a:pt x="121980" y="68742"/>
                    <a:pt x="128330" y="66202"/>
                    <a:pt x="132140" y="66202"/>
                  </a:cubicBezTo>
                  <a:cubicBezTo>
                    <a:pt x="135950" y="66202"/>
                    <a:pt x="139760" y="68742"/>
                    <a:pt x="142300" y="75092"/>
                  </a:cubicBezTo>
                  <a:cubicBezTo>
                    <a:pt x="152460" y="97952"/>
                    <a:pt x="161350" y="255432"/>
                    <a:pt x="144840" y="270672"/>
                  </a:cubicBezTo>
                  <a:cubicBezTo>
                    <a:pt x="139760" y="275752"/>
                    <a:pt x="128330" y="274482"/>
                    <a:pt x="123250" y="269402"/>
                  </a:cubicBezTo>
                  <a:cubicBezTo>
                    <a:pt x="108010" y="254162"/>
                    <a:pt x="104200" y="114462"/>
                    <a:pt x="115630" y="105572"/>
                  </a:cubicBezTo>
                  <a:cubicBezTo>
                    <a:pt x="119440" y="103032"/>
                    <a:pt x="128330" y="105572"/>
                    <a:pt x="132140" y="111922"/>
                  </a:cubicBezTo>
                  <a:cubicBezTo>
                    <a:pt x="146110" y="130972"/>
                    <a:pt x="156270" y="269402"/>
                    <a:pt x="142300" y="285912"/>
                  </a:cubicBezTo>
                  <a:cubicBezTo>
                    <a:pt x="137220" y="290992"/>
                    <a:pt x="128330" y="292262"/>
                    <a:pt x="123250" y="288452"/>
                  </a:cubicBezTo>
                  <a:cubicBezTo>
                    <a:pt x="109280" y="275752"/>
                    <a:pt x="118170" y="114462"/>
                    <a:pt x="134680" y="103032"/>
                  </a:cubicBezTo>
                  <a:cubicBezTo>
                    <a:pt x="139760" y="99222"/>
                    <a:pt x="149920" y="103032"/>
                    <a:pt x="155000" y="109382"/>
                  </a:cubicBezTo>
                  <a:cubicBezTo>
                    <a:pt x="170240" y="127162"/>
                    <a:pt x="179130" y="232572"/>
                    <a:pt x="175320" y="255432"/>
                  </a:cubicBezTo>
                  <a:cubicBezTo>
                    <a:pt x="174050" y="263052"/>
                    <a:pt x="172780" y="268132"/>
                    <a:pt x="168970" y="269402"/>
                  </a:cubicBezTo>
                  <a:cubicBezTo>
                    <a:pt x="165160" y="270672"/>
                    <a:pt x="157540" y="269402"/>
                    <a:pt x="153730" y="263052"/>
                  </a:cubicBezTo>
                  <a:cubicBezTo>
                    <a:pt x="142300" y="245272"/>
                    <a:pt x="144840" y="117002"/>
                    <a:pt x="158810" y="106842"/>
                  </a:cubicBezTo>
                  <a:cubicBezTo>
                    <a:pt x="163890" y="103032"/>
                    <a:pt x="176590" y="106842"/>
                    <a:pt x="181670" y="113192"/>
                  </a:cubicBezTo>
                  <a:cubicBezTo>
                    <a:pt x="193100" y="128432"/>
                    <a:pt x="195640" y="209712"/>
                    <a:pt x="186750" y="226222"/>
                  </a:cubicBezTo>
                  <a:cubicBezTo>
                    <a:pt x="182940" y="232572"/>
                    <a:pt x="175320" y="236382"/>
                    <a:pt x="170240" y="236382"/>
                  </a:cubicBezTo>
                  <a:cubicBezTo>
                    <a:pt x="166430" y="236382"/>
                    <a:pt x="162620" y="231302"/>
                    <a:pt x="158810" y="224952"/>
                  </a:cubicBezTo>
                  <a:cubicBezTo>
                    <a:pt x="151190" y="208442"/>
                    <a:pt x="141030" y="147482"/>
                    <a:pt x="144840" y="124622"/>
                  </a:cubicBezTo>
                  <a:cubicBezTo>
                    <a:pt x="146110" y="111922"/>
                    <a:pt x="152460" y="99222"/>
                    <a:pt x="157540" y="97952"/>
                  </a:cubicBezTo>
                  <a:cubicBezTo>
                    <a:pt x="162620" y="96682"/>
                    <a:pt x="172780" y="109382"/>
                    <a:pt x="177860" y="122082"/>
                  </a:cubicBezTo>
                  <a:cubicBezTo>
                    <a:pt x="190560" y="151292"/>
                    <a:pt x="208340" y="268132"/>
                    <a:pt x="198180" y="285912"/>
                  </a:cubicBezTo>
                  <a:cubicBezTo>
                    <a:pt x="195640" y="290992"/>
                    <a:pt x="189290" y="293532"/>
                    <a:pt x="184210" y="292262"/>
                  </a:cubicBezTo>
                  <a:cubicBezTo>
                    <a:pt x="179130" y="290992"/>
                    <a:pt x="167700" y="282102"/>
                    <a:pt x="167700" y="277022"/>
                  </a:cubicBezTo>
                  <a:cubicBezTo>
                    <a:pt x="167700" y="271942"/>
                    <a:pt x="180400" y="259242"/>
                    <a:pt x="185480" y="259242"/>
                  </a:cubicBezTo>
                  <a:cubicBezTo>
                    <a:pt x="190560" y="259242"/>
                    <a:pt x="201990" y="273212"/>
                    <a:pt x="200720" y="278292"/>
                  </a:cubicBezTo>
                  <a:cubicBezTo>
                    <a:pt x="199450" y="283372"/>
                    <a:pt x="185480" y="293532"/>
                    <a:pt x="180400" y="292262"/>
                  </a:cubicBezTo>
                  <a:cubicBezTo>
                    <a:pt x="175320" y="290992"/>
                    <a:pt x="167700" y="282102"/>
                    <a:pt x="167700" y="277022"/>
                  </a:cubicBezTo>
                  <a:cubicBezTo>
                    <a:pt x="167700" y="270672"/>
                    <a:pt x="179130" y="259242"/>
                    <a:pt x="184210" y="259242"/>
                  </a:cubicBezTo>
                  <a:cubicBezTo>
                    <a:pt x="189290" y="259242"/>
                    <a:pt x="200720" y="273212"/>
                    <a:pt x="200720" y="278292"/>
                  </a:cubicBezTo>
                  <a:cubicBezTo>
                    <a:pt x="200720" y="283372"/>
                    <a:pt x="189290" y="292262"/>
                    <a:pt x="184210" y="292262"/>
                  </a:cubicBezTo>
                  <a:cubicBezTo>
                    <a:pt x="179130" y="292262"/>
                    <a:pt x="172780" y="285912"/>
                    <a:pt x="167700" y="277022"/>
                  </a:cubicBezTo>
                  <a:cubicBezTo>
                    <a:pt x="156270" y="254162"/>
                    <a:pt x="151190" y="158912"/>
                    <a:pt x="151190" y="134782"/>
                  </a:cubicBezTo>
                  <a:cubicBezTo>
                    <a:pt x="151190" y="127162"/>
                    <a:pt x="149920" y="122082"/>
                    <a:pt x="152460" y="118272"/>
                  </a:cubicBezTo>
                  <a:cubicBezTo>
                    <a:pt x="156270" y="114462"/>
                    <a:pt x="167700" y="111922"/>
                    <a:pt x="172780" y="115732"/>
                  </a:cubicBezTo>
                  <a:cubicBezTo>
                    <a:pt x="185480" y="125892"/>
                    <a:pt x="194370" y="209712"/>
                    <a:pt x="186750" y="226222"/>
                  </a:cubicBezTo>
                  <a:cubicBezTo>
                    <a:pt x="182940" y="232572"/>
                    <a:pt x="175320" y="236382"/>
                    <a:pt x="170240" y="236382"/>
                  </a:cubicBezTo>
                  <a:cubicBezTo>
                    <a:pt x="166430" y="236382"/>
                    <a:pt x="161350" y="231302"/>
                    <a:pt x="158810" y="224952"/>
                  </a:cubicBezTo>
                  <a:cubicBezTo>
                    <a:pt x="151190" y="207172"/>
                    <a:pt x="144840" y="130972"/>
                    <a:pt x="155000" y="114462"/>
                  </a:cubicBezTo>
                  <a:cubicBezTo>
                    <a:pt x="160080" y="106842"/>
                    <a:pt x="171510" y="100492"/>
                    <a:pt x="176590" y="104302"/>
                  </a:cubicBezTo>
                  <a:cubicBezTo>
                    <a:pt x="189290" y="111922"/>
                    <a:pt x="186750" y="202092"/>
                    <a:pt x="182940" y="231302"/>
                  </a:cubicBezTo>
                  <a:cubicBezTo>
                    <a:pt x="181670" y="246542"/>
                    <a:pt x="179130" y="261782"/>
                    <a:pt x="172780" y="265592"/>
                  </a:cubicBezTo>
                  <a:cubicBezTo>
                    <a:pt x="167700" y="268132"/>
                    <a:pt x="158810" y="268132"/>
                    <a:pt x="153730" y="263052"/>
                  </a:cubicBezTo>
                  <a:cubicBezTo>
                    <a:pt x="139760" y="249082"/>
                    <a:pt x="129600" y="161452"/>
                    <a:pt x="132140" y="132242"/>
                  </a:cubicBezTo>
                  <a:cubicBezTo>
                    <a:pt x="133410" y="117002"/>
                    <a:pt x="137220" y="100492"/>
                    <a:pt x="142300" y="99222"/>
                  </a:cubicBezTo>
                  <a:cubicBezTo>
                    <a:pt x="146110" y="97952"/>
                    <a:pt x="152460" y="103032"/>
                    <a:pt x="155000" y="109382"/>
                  </a:cubicBezTo>
                  <a:cubicBezTo>
                    <a:pt x="163890" y="128432"/>
                    <a:pt x="158810" y="213522"/>
                    <a:pt x="153730" y="246542"/>
                  </a:cubicBezTo>
                  <a:cubicBezTo>
                    <a:pt x="151190" y="265592"/>
                    <a:pt x="147380" y="288452"/>
                    <a:pt x="139760" y="292262"/>
                  </a:cubicBezTo>
                  <a:cubicBezTo>
                    <a:pt x="134680" y="294802"/>
                    <a:pt x="128330" y="293532"/>
                    <a:pt x="123250" y="288452"/>
                  </a:cubicBezTo>
                  <a:cubicBezTo>
                    <a:pt x="109280" y="270672"/>
                    <a:pt x="97850" y="122082"/>
                    <a:pt x="111820" y="109382"/>
                  </a:cubicBezTo>
                  <a:cubicBezTo>
                    <a:pt x="116900" y="104302"/>
                    <a:pt x="127060" y="106842"/>
                    <a:pt x="132140" y="111922"/>
                  </a:cubicBezTo>
                  <a:cubicBezTo>
                    <a:pt x="146110" y="125892"/>
                    <a:pt x="147380" y="221142"/>
                    <a:pt x="146110" y="249082"/>
                  </a:cubicBezTo>
                  <a:cubicBezTo>
                    <a:pt x="144840" y="261782"/>
                    <a:pt x="144840" y="274482"/>
                    <a:pt x="139760" y="277022"/>
                  </a:cubicBezTo>
                  <a:cubicBezTo>
                    <a:pt x="135950" y="278292"/>
                    <a:pt x="127060" y="275752"/>
                    <a:pt x="123250" y="269402"/>
                  </a:cubicBezTo>
                  <a:cubicBezTo>
                    <a:pt x="109280" y="247812"/>
                    <a:pt x="108010" y="97952"/>
                    <a:pt x="119440" y="75092"/>
                  </a:cubicBezTo>
                  <a:cubicBezTo>
                    <a:pt x="123250" y="68742"/>
                    <a:pt x="128330" y="64932"/>
                    <a:pt x="132140" y="66202"/>
                  </a:cubicBezTo>
                  <a:cubicBezTo>
                    <a:pt x="139760" y="70012"/>
                    <a:pt x="142300" y="124622"/>
                    <a:pt x="142300" y="155102"/>
                  </a:cubicBezTo>
                  <a:cubicBezTo>
                    <a:pt x="142300" y="186852"/>
                    <a:pt x="135950" y="228762"/>
                    <a:pt x="128330" y="254162"/>
                  </a:cubicBezTo>
                  <a:cubicBezTo>
                    <a:pt x="123250" y="270672"/>
                    <a:pt x="116900" y="290992"/>
                    <a:pt x="109280" y="293532"/>
                  </a:cubicBezTo>
                  <a:cubicBezTo>
                    <a:pt x="104200" y="296072"/>
                    <a:pt x="96580" y="293532"/>
                    <a:pt x="92770" y="287182"/>
                  </a:cubicBezTo>
                  <a:cubicBezTo>
                    <a:pt x="82610" y="269402"/>
                    <a:pt x="104200" y="143672"/>
                    <a:pt x="115630" y="139862"/>
                  </a:cubicBezTo>
                  <a:cubicBezTo>
                    <a:pt x="120710" y="138592"/>
                    <a:pt x="128330" y="147482"/>
                    <a:pt x="130870" y="156372"/>
                  </a:cubicBezTo>
                  <a:cubicBezTo>
                    <a:pt x="134680" y="175422"/>
                    <a:pt x="111820" y="233842"/>
                    <a:pt x="100390" y="255432"/>
                  </a:cubicBezTo>
                  <a:cubicBezTo>
                    <a:pt x="94040" y="266862"/>
                    <a:pt x="87690" y="278292"/>
                    <a:pt x="81340" y="279562"/>
                  </a:cubicBezTo>
                  <a:cubicBezTo>
                    <a:pt x="76260" y="280832"/>
                    <a:pt x="66100" y="278292"/>
                    <a:pt x="63560" y="271942"/>
                  </a:cubicBezTo>
                  <a:cubicBezTo>
                    <a:pt x="57210" y="257972"/>
                    <a:pt x="72450" y="185582"/>
                    <a:pt x="82610" y="180502"/>
                  </a:cubicBezTo>
                  <a:cubicBezTo>
                    <a:pt x="87690" y="177962"/>
                    <a:pt x="96580" y="183042"/>
                    <a:pt x="99120" y="189392"/>
                  </a:cubicBezTo>
                  <a:cubicBezTo>
                    <a:pt x="104200" y="199552"/>
                    <a:pt x="95310" y="231302"/>
                    <a:pt x="90230" y="246542"/>
                  </a:cubicBezTo>
                  <a:cubicBezTo>
                    <a:pt x="86420" y="256702"/>
                    <a:pt x="82610" y="270672"/>
                    <a:pt x="76260" y="271942"/>
                  </a:cubicBezTo>
                  <a:cubicBezTo>
                    <a:pt x="71180" y="273212"/>
                    <a:pt x="62290" y="268132"/>
                    <a:pt x="59750" y="261782"/>
                  </a:cubicBezTo>
                  <a:cubicBezTo>
                    <a:pt x="53400" y="244002"/>
                    <a:pt x="80070" y="147482"/>
                    <a:pt x="94040" y="143672"/>
                  </a:cubicBezTo>
                  <a:cubicBezTo>
                    <a:pt x="100390" y="142402"/>
                    <a:pt x="109280" y="150022"/>
                    <a:pt x="113090" y="158912"/>
                  </a:cubicBezTo>
                  <a:cubicBezTo>
                    <a:pt x="120710" y="175422"/>
                    <a:pt x="123250" y="240192"/>
                    <a:pt x="113090" y="250352"/>
                  </a:cubicBezTo>
                  <a:cubicBezTo>
                    <a:pt x="108010" y="255432"/>
                    <a:pt x="91500" y="255432"/>
                    <a:pt x="87690" y="250352"/>
                  </a:cubicBezTo>
                  <a:cubicBezTo>
                    <a:pt x="82610" y="242732"/>
                    <a:pt x="100390" y="197012"/>
                    <a:pt x="109280" y="193202"/>
                  </a:cubicBezTo>
                  <a:cubicBezTo>
                    <a:pt x="114360" y="191932"/>
                    <a:pt x="121980" y="195742"/>
                    <a:pt x="124520" y="200822"/>
                  </a:cubicBezTo>
                  <a:cubicBezTo>
                    <a:pt x="128330" y="208442"/>
                    <a:pt x="121980" y="231302"/>
                    <a:pt x="118170" y="244002"/>
                  </a:cubicBezTo>
                  <a:cubicBezTo>
                    <a:pt x="115630" y="252892"/>
                    <a:pt x="111820" y="265592"/>
                    <a:pt x="106740" y="268132"/>
                  </a:cubicBezTo>
                  <a:cubicBezTo>
                    <a:pt x="102930" y="269402"/>
                    <a:pt x="95310" y="268132"/>
                    <a:pt x="91500" y="263052"/>
                  </a:cubicBezTo>
                  <a:cubicBezTo>
                    <a:pt x="78800" y="244002"/>
                    <a:pt x="82610" y="86522"/>
                    <a:pt x="99120" y="76362"/>
                  </a:cubicBezTo>
                  <a:cubicBezTo>
                    <a:pt x="105470" y="72552"/>
                    <a:pt x="119440" y="80172"/>
                    <a:pt x="124520" y="87792"/>
                  </a:cubicBezTo>
                  <a:cubicBezTo>
                    <a:pt x="133410" y="101762"/>
                    <a:pt x="130870" y="150022"/>
                    <a:pt x="121980" y="163992"/>
                  </a:cubicBezTo>
                  <a:cubicBezTo>
                    <a:pt x="116900" y="172882"/>
                    <a:pt x="102930" y="180502"/>
                    <a:pt x="97850" y="177962"/>
                  </a:cubicBezTo>
                  <a:cubicBezTo>
                    <a:pt x="87690" y="171612"/>
                    <a:pt x="90230" y="86522"/>
                    <a:pt x="102930" y="73822"/>
                  </a:cubicBezTo>
                  <a:cubicBezTo>
                    <a:pt x="110550" y="66202"/>
                    <a:pt x="125790" y="70012"/>
                    <a:pt x="137220" y="75092"/>
                  </a:cubicBezTo>
                  <a:cubicBezTo>
                    <a:pt x="151190" y="81442"/>
                    <a:pt x="176590" y="104302"/>
                    <a:pt x="176590" y="115732"/>
                  </a:cubicBezTo>
                  <a:cubicBezTo>
                    <a:pt x="176590" y="122082"/>
                    <a:pt x="167700" y="132242"/>
                    <a:pt x="162620" y="133512"/>
                  </a:cubicBezTo>
                  <a:cubicBezTo>
                    <a:pt x="156270" y="134782"/>
                    <a:pt x="148650" y="129702"/>
                    <a:pt x="142300" y="122082"/>
                  </a:cubicBezTo>
                  <a:cubicBezTo>
                    <a:pt x="129600" y="106842"/>
                    <a:pt x="99120" y="47152"/>
                    <a:pt x="105470" y="33182"/>
                  </a:cubicBezTo>
                  <a:cubicBezTo>
                    <a:pt x="109280" y="25562"/>
                    <a:pt x="125790" y="19212"/>
                    <a:pt x="133410" y="23022"/>
                  </a:cubicBezTo>
                  <a:cubicBezTo>
                    <a:pt x="146110" y="28102"/>
                    <a:pt x="162620" y="90332"/>
                    <a:pt x="162620" y="90332"/>
                  </a:cubicBezTo>
                  <a:cubicBezTo>
                    <a:pt x="162620" y="90332"/>
                    <a:pt x="155000" y="42072"/>
                    <a:pt x="141030" y="34452"/>
                  </a:cubicBezTo>
                  <a:cubicBezTo>
                    <a:pt x="124520" y="25562"/>
                    <a:pt x="85150" y="38262"/>
                    <a:pt x="62290" y="48422"/>
                  </a:cubicBezTo>
                  <a:cubicBezTo>
                    <a:pt x="40700" y="57312"/>
                    <a:pt x="14030" y="91602"/>
                    <a:pt x="5140" y="87792"/>
                  </a:cubicBezTo>
                  <a:cubicBezTo>
                    <a:pt x="-1210" y="85252"/>
                    <a:pt x="-1210" y="59852"/>
                    <a:pt x="2600" y="56042"/>
                  </a:cubicBezTo>
                  <a:cubicBezTo>
                    <a:pt x="5140" y="53502"/>
                    <a:pt x="15300" y="56042"/>
                    <a:pt x="17840" y="59852"/>
                  </a:cubicBezTo>
                  <a:cubicBezTo>
                    <a:pt x="20380" y="63662"/>
                    <a:pt x="16570" y="77632"/>
                    <a:pt x="16570" y="77632"/>
                  </a:cubicBezTo>
                </a:path>
              </a:pathLst>
            </a:custGeom>
            <a:solidFill>
              <a:srgbClr val="FFF8ED"/>
            </a:solidFill>
            <a:ln cap="sq">
              <a:noFill/>
              <a:prstDash val="solid"/>
              <a:miter/>
            </a:ln>
          </p:spPr>
          <p:txBody>
            <a:bodyPr/>
            <a:lstStyle/>
            <a:p>
              <a:endParaRPr lang="en-GB"/>
            </a:p>
          </p:txBody>
        </p:sp>
      </p:grpSp>
      <p:grpSp>
        <p:nvGrpSpPr>
          <p:cNvPr id="93" name="Group 93"/>
          <p:cNvGrpSpPr/>
          <p:nvPr/>
        </p:nvGrpSpPr>
        <p:grpSpPr>
          <a:xfrm>
            <a:off x="14009958" y="4445375"/>
            <a:ext cx="193011" cy="167836"/>
            <a:chOff x="0" y="0"/>
            <a:chExt cx="262890" cy="228600"/>
          </a:xfrm>
        </p:grpSpPr>
        <p:sp>
          <p:nvSpPr>
            <p:cNvPr id="94" name="Freeform 94"/>
            <p:cNvSpPr/>
            <p:nvPr/>
          </p:nvSpPr>
          <p:spPr>
            <a:xfrm>
              <a:off x="50497" y="49816"/>
              <a:ext cx="161842" cy="128182"/>
            </a:xfrm>
            <a:custGeom>
              <a:avLst/>
              <a:gdLst/>
              <a:ahLst/>
              <a:cxnLst/>
              <a:rect l="l" t="t" r="r" b="b"/>
              <a:pathLst>
                <a:path w="161842" h="128182">
                  <a:moveTo>
                    <a:pt x="138733" y="37814"/>
                  </a:moveTo>
                  <a:cubicBezTo>
                    <a:pt x="112063" y="18764"/>
                    <a:pt x="76503" y="34004"/>
                    <a:pt x="61263" y="44164"/>
                  </a:cubicBezTo>
                  <a:cubicBezTo>
                    <a:pt x="49833" y="51784"/>
                    <a:pt x="38403" y="63214"/>
                    <a:pt x="35863" y="74644"/>
                  </a:cubicBezTo>
                  <a:cubicBezTo>
                    <a:pt x="33323" y="87344"/>
                    <a:pt x="47293" y="107664"/>
                    <a:pt x="44753" y="116554"/>
                  </a:cubicBezTo>
                  <a:cubicBezTo>
                    <a:pt x="43483" y="122904"/>
                    <a:pt x="37133" y="126714"/>
                    <a:pt x="32053" y="127984"/>
                  </a:cubicBezTo>
                  <a:cubicBezTo>
                    <a:pt x="25703" y="129254"/>
                    <a:pt x="13003" y="124174"/>
                    <a:pt x="11733" y="119094"/>
                  </a:cubicBezTo>
                  <a:cubicBezTo>
                    <a:pt x="9193" y="112744"/>
                    <a:pt x="20623" y="92424"/>
                    <a:pt x="25703" y="92424"/>
                  </a:cubicBezTo>
                  <a:cubicBezTo>
                    <a:pt x="30783" y="92424"/>
                    <a:pt x="46023" y="108934"/>
                    <a:pt x="44753" y="115284"/>
                  </a:cubicBezTo>
                  <a:cubicBezTo>
                    <a:pt x="43483" y="120364"/>
                    <a:pt x="28243" y="129254"/>
                    <a:pt x="21893" y="126714"/>
                  </a:cubicBezTo>
                  <a:cubicBezTo>
                    <a:pt x="11733" y="122904"/>
                    <a:pt x="-2237" y="88614"/>
                    <a:pt x="303" y="70834"/>
                  </a:cubicBezTo>
                  <a:cubicBezTo>
                    <a:pt x="2843" y="51784"/>
                    <a:pt x="21893" y="28924"/>
                    <a:pt x="40943" y="17494"/>
                  </a:cubicBezTo>
                  <a:cubicBezTo>
                    <a:pt x="62533" y="4794"/>
                    <a:pt x="101903" y="-2826"/>
                    <a:pt x="123493" y="984"/>
                  </a:cubicBezTo>
                  <a:cubicBezTo>
                    <a:pt x="140003" y="3524"/>
                    <a:pt x="159053" y="17494"/>
                    <a:pt x="161593" y="26384"/>
                  </a:cubicBezTo>
                  <a:cubicBezTo>
                    <a:pt x="162863" y="31464"/>
                    <a:pt x="159053" y="41624"/>
                    <a:pt x="155243" y="42894"/>
                  </a:cubicBezTo>
                  <a:cubicBezTo>
                    <a:pt x="151433" y="44164"/>
                    <a:pt x="138733" y="37814"/>
                    <a:pt x="138733" y="37814"/>
                  </a:cubicBezTo>
                </a:path>
              </a:pathLst>
            </a:custGeom>
            <a:solidFill>
              <a:srgbClr val="FFF8ED"/>
            </a:solidFill>
            <a:ln cap="sq">
              <a:noFill/>
              <a:prstDash val="solid"/>
              <a:miter/>
            </a:ln>
          </p:spPr>
          <p:txBody>
            <a:bodyPr/>
            <a:lstStyle/>
            <a:p>
              <a:endParaRPr lang="en-GB"/>
            </a:p>
          </p:txBody>
        </p:sp>
      </p:grpSp>
      <p:grpSp>
        <p:nvGrpSpPr>
          <p:cNvPr id="95" name="Group 95"/>
          <p:cNvGrpSpPr/>
          <p:nvPr/>
        </p:nvGrpSpPr>
        <p:grpSpPr>
          <a:xfrm>
            <a:off x="14009958" y="4439781"/>
            <a:ext cx="291848" cy="300240"/>
            <a:chOff x="0" y="0"/>
            <a:chExt cx="397510" cy="408940"/>
          </a:xfrm>
        </p:grpSpPr>
        <p:sp>
          <p:nvSpPr>
            <p:cNvPr id="96" name="Freeform 96"/>
            <p:cNvSpPr/>
            <p:nvPr/>
          </p:nvSpPr>
          <p:spPr>
            <a:xfrm>
              <a:off x="50800" y="49804"/>
              <a:ext cx="296368" cy="311570"/>
            </a:xfrm>
            <a:custGeom>
              <a:avLst/>
              <a:gdLst/>
              <a:ahLst/>
              <a:cxnLst/>
              <a:rect l="l" t="t" r="r" b="b"/>
              <a:pathLst>
                <a:path w="296368" h="311570">
                  <a:moveTo>
                    <a:pt x="0" y="79736"/>
                  </a:moveTo>
                  <a:cubicBezTo>
                    <a:pt x="60960" y="23856"/>
                    <a:pt x="120650" y="12426"/>
                    <a:pt x="146050" y="17506"/>
                  </a:cubicBezTo>
                  <a:cubicBezTo>
                    <a:pt x="161290" y="20046"/>
                    <a:pt x="168910" y="28936"/>
                    <a:pt x="179070" y="39096"/>
                  </a:cubicBezTo>
                  <a:cubicBezTo>
                    <a:pt x="191770" y="51796"/>
                    <a:pt x="203200" y="70846"/>
                    <a:pt x="210820" y="88626"/>
                  </a:cubicBezTo>
                  <a:cubicBezTo>
                    <a:pt x="218440" y="106406"/>
                    <a:pt x="224790" y="130536"/>
                    <a:pt x="222250" y="144506"/>
                  </a:cubicBezTo>
                  <a:cubicBezTo>
                    <a:pt x="220980" y="154666"/>
                    <a:pt x="214630" y="164826"/>
                    <a:pt x="208280" y="167366"/>
                  </a:cubicBezTo>
                  <a:cubicBezTo>
                    <a:pt x="201930" y="169906"/>
                    <a:pt x="187960" y="167366"/>
                    <a:pt x="181610" y="161016"/>
                  </a:cubicBezTo>
                  <a:cubicBezTo>
                    <a:pt x="173990" y="153396"/>
                    <a:pt x="170180" y="133076"/>
                    <a:pt x="171450" y="119106"/>
                  </a:cubicBezTo>
                  <a:cubicBezTo>
                    <a:pt x="172720" y="102596"/>
                    <a:pt x="182880" y="73386"/>
                    <a:pt x="194310" y="67036"/>
                  </a:cubicBezTo>
                  <a:cubicBezTo>
                    <a:pt x="201930" y="61956"/>
                    <a:pt x="215900" y="61956"/>
                    <a:pt x="223520" y="68306"/>
                  </a:cubicBezTo>
                  <a:cubicBezTo>
                    <a:pt x="234950" y="77196"/>
                    <a:pt x="243840" y="114026"/>
                    <a:pt x="240030" y="133076"/>
                  </a:cubicBezTo>
                  <a:cubicBezTo>
                    <a:pt x="236220" y="149586"/>
                    <a:pt x="213360" y="162286"/>
                    <a:pt x="208280" y="177526"/>
                  </a:cubicBezTo>
                  <a:cubicBezTo>
                    <a:pt x="204470" y="190226"/>
                    <a:pt x="204470" y="204196"/>
                    <a:pt x="207010" y="216896"/>
                  </a:cubicBezTo>
                  <a:cubicBezTo>
                    <a:pt x="209550" y="230866"/>
                    <a:pt x="214630" y="249916"/>
                    <a:pt x="226060" y="260076"/>
                  </a:cubicBezTo>
                  <a:cubicBezTo>
                    <a:pt x="238760" y="271506"/>
                    <a:pt x="275590" y="263886"/>
                    <a:pt x="285750" y="274046"/>
                  </a:cubicBezTo>
                  <a:cubicBezTo>
                    <a:pt x="292100" y="280396"/>
                    <a:pt x="295910" y="294366"/>
                    <a:pt x="293370" y="300716"/>
                  </a:cubicBezTo>
                  <a:cubicBezTo>
                    <a:pt x="292100" y="304526"/>
                    <a:pt x="284480" y="309606"/>
                    <a:pt x="281940" y="308336"/>
                  </a:cubicBezTo>
                  <a:cubicBezTo>
                    <a:pt x="276860" y="305796"/>
                    <a:pt x="270510" y="275316"/>
                    <a:pt x="274320" y="271506"/>
                  </a:cubicBezTo>
                  <a:cubicBezTo>
                    <a:pt x="276860" y="268966"/>
                    <a:pt x="283210" y="271506"/>
                    <a:pt x="287020" y="274046"/>
                  </a:cubicBezTo>
                  <a:cubicBezTo>
                    <a:pt x="290830" y="277856"/>
                    <a:pt x="297180" y="288016"/>
                    <a:pt x="295910" y="293096"/>
                  </a:cubicBezTo>
                  <a:cubicBezTo>
                    <a:pt x="294640" y="299446"/>
                    <a:pt x="288290" y="305796"/>
                    <a:pt x="280670" y="308336"/>
                  </a:cubicBezTo>
                  <a:cubicBezTo>
                    <a:pt x="267970" y="312146"/>
                    <a:pt x="236220" y="304526"/>
                    <a:pt x="222250" y="295636"/>
                  </a:cubicBezTo>
                  <a:cubicBezTo>
                    <a:pt x="210820" y="288016"/>
                    <a:pt x="203200" y="277856"/>
                    <a:pt x="196850" y="265156"/>
                  </a:cubicBezTo>
                  <a:cubicBezTo>
                    <a:pt x="189230" y="247376"/>
                    <a:pt x="185420" y="221976"/>
                    <a:pt x="187960" y="197846"/>
                  </a:cubicBezTo>
                  <a:cubicBezTo>
                    <a:pt x="190500" y="169906"/>
                    <a:pt x="218440" y="130536"/>
                    <a:pt x="215900" y="107676"/>
                  </a:cubicBezTo>
                  <a:cubicBezTo>
                    <a:pt x="213360" y="92436"/>
                    <a:pt x="205740" y="84816"/>
                    <a:pt x="194310" y="73386"/>
                  </a:cubicBezTo>
                  <a:cubicBezTo>
                    <a:pt x="177800" y="56876"/>
                    <a:pt x="135890" y="31476"/>
                    <a:pt x="115570" y="27666"/>
                  </a:cubicBezTo>
                  <a:cubicBezTo>
                    <a:pt x="104140" y="26396"/>
                    <a:pt x="93980" y="36556"/>
                    <a:pt x="88900" y="32746"/>
                  </a:cubicBezTo>
                  <a:cubicBezTo>
                    <a:pt x="83820" y="28936"/>
                    <a:pt x="81280" y="11156"/>
                    <a:pt x="85090" y="6076"/>
                  </a:cubicBezTo>
                  <a:cubicBezTo>
                    <a:pt x="88900" y="996"/>
                    <a:pt x="101600" y="-1544"/>
                    <a:pt x="106680" y="996"/>
                  </a:cubicBezTo>
                  <a:cubicBezTo>
                    <a:pt x="113030" y="3536"/>
                    <a:pt x="118110" y="20046"/>
                    <a:pt x="116840" y="26396"/>
                  </a:cubicBezTo>
                  <a:cubicBezTo>
                    <a:pt x="115570" y="31476"/>
                    <a:pt x="107950" y="36556"/>
                    <a:pt x="102870" y="36556"/>
                  </a:cubicBezTo>
                  <a:cubicBezTo>
                    <a:pt x="96520" y="36556"/>
                    <a:pt x="85090" y="30206"/>
                    <a:pt x="82550" y="25126"/>
                  </a:cubicBezTo>
                  <a:cubicBezTo>
                    <a:pt x="80010" y="20046"/>
                    <a:pt x="80010" y="12426"/>
                    <a:pt x="83820" y="8616"/>
                  </a:cubicBezTo>
                  <a:cubicBezTo>
                    <a:pt x="91440" y="996"/>
                    <a:pt x="121920" y="2266"/>
                    <a:pt x="142240" y="6076"/>
                  </a:cubicBezTo>
                  <a:cubicBezTo>
                    <a:pt x="165100" y="11156"/>
                    <a:pt x="195580" y="22586"/>
                    <a:pt x="213360" y="40366"/>
                  </a:cubicBezTo>
                  <a:cubicBezTo>
                    <a:pt x="232410" y="58146"/>
                    <a:pt x="250190" y="86086"/>
                    <a:pt x="252730" y="111486"/>
                  </a:cubicBezTo>
                  <a:cubicBezTo>
                    <a:pt x="255270" y="138156"/>
                    <a:pt x="227330" y="172446"/>
                    <a:pt x="224790" y="197846"/>
                  </a:cubicBezTo>
                  <a:cubicBezTo>
                    <a:pt x="222250" y="216896"/>
                    <a:pt x="220980" y="237216"/>
                    <a:pt x="229870" y="249916"/>
                  </a:cubicBezTo>
                  <a:cubicBezTo>
                    <a:pt x="240030" y="263886"/>
                    <a:pt x="281940" y="266426"/>
                    <a:pt x="290830" y="276586"/>
                  </a:cubicBezTo>
                  <a:cubicBezTo>
                    <a:pt x="295910" y="281666"/>
                    <a:pt x="297180" y="288016"/>
                    <a:pt x="295910" y="293096"/>
                  </a:cubicBezTo>
                  <a:cubicBezTo>
                    <a:pt x="294640" y="298176"/>
                    <a:pt x="284480" y="309606"/>
                    <a:pt x="280670" y="308336"/>
                  </a:cubicBezTo>
                  <a:cubicBezTo>
                    <a:pt x="275590" y="307066"/>
                    <a:pt x="269240" y="275316"/>
                    <a:pt x="273050" y="272776"/>
                  </a:cubicBezTo>
                  <a:cubicBezTo>
                    <a:pt x="275590" y="270236"/>
                    <a:pt x="294640" y="281666"/>
                    <a:pt x="295910" y="288016"/>
                  </a:cubicBezTo>
                  <a:cubicBezTo>
                    <a:pt x="297180" y="294366"/>
                    <a:pt x="289560" y="304526"/>
                    <a:pt x="281940" y="308336"/>
                  </a:cubicBezTo>
                  <a:cubicBezTo>
                    <a:pt x="271780" y="313416"/>
                    <a:pt x="248920" y="312146"/>
                    <a:pt x="234950" y="307066"/>
                  </a:cubicBezTo>
                  <a:cubicBezTo>
                    <a:pt x="220980" y="301986"/>
                    <a:pt x="208280" y="294366"/>
                    <a:pt x="198120" y="281666"/>
                  </a:cubicBezTo>
                  <a:cubicBezTo>
                    <a:pt x="185420" y="266426"/>
                    <a:pt x="173990" y="238486"/>
                    <a:pt x="170180" y="218166"/>
                  </a:cubicBezTo>
                  <a:cubicBezTo>
                    <a:pt x="167640" y="199116"/>
                    <a:pt x="168910" y="178796"/>
                    <a:pt x="175260" y="162286"/>
                  </a:cubicBezTo>
                  <a:cubicBezTo>
                    <a:pt x="181610" y="147046"/>
                    <a:pt x="203200" y="134346"/>
                    <a:pt x="205740" y="121646"/>
                  </a:cubicBezTo>
                  <a:cubicBezTo>
                    <a:pt x="208280" y="112756"/>
                    <a:pt x="196850" y="98786"/>
                    <a:pt x="200660" y="94976"/>
                  </a:cubicBezTo>
                  <a:cubicBezTo>
                    <a:pt x="203200" y="91166"/>
                    <a:pt x="215900" y="91166"/>
                    <a:pt x="219710" y="94976"/>
                  </a:cubicBezTo>
                  <a:cubicBezTo>
                    <a:pt x="224790" y="101326"/>
                    <a:pt x="220980" y="139426"/>
                    <a:pt x="213360" y="144506"/>
                  </a:cubicBezTo>
                  <a:cubicBezTo>
                    <a:pt x="207010" y="148316"/>
                    <a:pt x="195580" y="143236"/>
                    <a:pt x="186690" y="135616"/>
                  </a:cubicBezTo>
                  <a:cubicBezTo>
                    <a:pt x="170180" y="122916"/>
                    <a:pt x="162560" y="64496"/>
                    <a:pt x="138430" y="53066"/>
                  </a:cubicBezTo>
                  <a:cubicBezTo>
                    <a:pt x="115570" y="41636"/>
                    <a:pt x="67310" y="55606"/>
                    <a:pt x="45720" y="65766"/>
                  </a:cubicBezTo>
                  <a:cubicBezTo>
                    <a:pt x="31750" y="73386"/>
                    <a:pt x="24130" y="96246"/>
                    <a:pt x="15240" y="96246"/>
                  </a:cubicBezTo>
                  <a:cubicBezTo>
                    <a:pt x="8890" y="96246"/>
                    <a:pt x="0" y="79736"/>
                    <a:pt x="0" y="79736"/>
                  </a:cubicBezTo>
                </a:path>
              </a:pathLst>
            </a:custGeom>
            <a:solidFill>
              <a:srgbClr val="FFF8ED"/>
            </a:solidFill>
            <a:ln cap="sq">
              <a:noFill/>
              <a:prstDash val="solid"/>
              <a:miter/>
            </a:ln>
          </p:spPr>
          <p:txBody>
            <a:bodyPr/>
            <a:lstStyle/>
            <a:p>
              <a:endParaRPr lang="en-GB"/>
            </a:p>
          </p:txBody>
        </p:sp>
      </p:grpSp>
      <p:grpSp>
        <p:nvGrpSpPr>
          <p:cNvPr id="97" name="Group 97"/>
          <p:cNvGrpSpPr/>
          <p:nvPr/>
        </p:nvGrpSpPr>
        <p:grpSpPr>
          <a:xfrm>
            <a:off x="14011822" y="4447240"/>
            <a:ext cx="172498" cy="137998"/>
            <a:chOff x="0" y="0"/>
            <a:chExt cx="234950" cy="187960"/>
          </a:xfrm>
        </p:grpSpPr>
        <p:sp>
          <p:nvSpPr>
            <p:cNvPr id="98" name="Freeform 98"/>
            <p:cNvSpPr/>
            <p:nvPr/>
          </p:nvSpPr>
          <p:spPr>
            <a:xfrm>
              <a:off x="50105" y="46572"/>
              <a:ext cx="135018" cy="91166"/>
            </a:xfrm>
            <a:custGeom>
              <a:avLst/>
              <a:gdLst/>
              <a:ahLst/>
              <a:cxnLst/>
              <a:rect l="l" t="t" r="r" b="b"/>
              <a:pathLst>
                <a:path w="135018" h="91166">
                  <a:moveTo>
                    <a:pt x="117535" y="28358"/>
                  </a:moveTo>
                  <a:cubicBezTo>
                    <a:pt x="34985" y="56298"/>
                    <a:pt x="34985" y="86778"/>
                    <a:pt x="26095" y="90588"/>
                  </a:cubicBezTo>
                  <a:cubicBezTo>
                    <a:pt x="19745" y="93128"/>
                    <a:pt x="4505" y="86778"/>
                    <a:pt x="1965" y="81698"/>
                  </a:cubicBezTo>
                  <a:cubicBezTo>
                    <a:pt x="-575" y="76618"/>
                    <a:pt x="4505" y="63918"/>
                    <a:pt x="9585" y="61378"/>
                  </a:cubicBezTo>
                  <a:cubicBezTo>
                    <a:pt x="14665" y="58838"/>
                    <a:pt x="31175" y="63918"/>
                    <a:pt x="33715" y="68998"/>
                  </a:cubicBezTo>
                  <a:cubicBezTo>
                    <a:pt x="36255" y="74078"/>
                    <a:pt x="33715" y="86778"/>
                    <a:pt x="28635" y="89318"/>
                  </a:cubicBezTo>
                  <a:cubicBezTo>
                    <a:pt x="23555" y="91858"/>
                    <a:pt x="3235" y="85508"/>
                    <a:pt x="1965" y="80428"/>
                  </a:cubicBezTo>
                  <a:cubicBezTo>
                    <a:pt x="695" y="75348"/>
                    <a:pt x="14665" y="57568"/>
                    <a:pt x="19745" y="58838"/>
                  </a:cubicBezTo>
                  <a:cubicBezTo>
                    <a:pt x="24825" y="60108"/>
                    <a:pt x="32445" y="82968"/>
                    <a:pt x="29905" y="88048"/>
                  </a:cubicBezTo>
                  <a:cubicBezTo>
                    <a:pt x="27365" y="91858"/>
                    <a:pt x="9585" y="90588"/>
                    <a:pt x="9585" y="90588"/>
                  </a:cubicBezTo>
                  <a:cubicBezTo>
                    <a:pt x="9585" y="90588"/>
                    <a:pt x="26095" y="91858"/>
                    <a:pt x="26095" y="90588"/>
                  </a:cubicBezTo>
                  <a:cubicBezTo>
                    <a:pt x="27365" y="88048"/>
                    <a:pt x="3235" y="82968"/>
                    <a:pt x="695" y="74078"/>
                  </a:cubicBezTo>
                  <a:cubicBezTo>
                    <a:pt x="-3115" y="63918"/>
                    <a:pt x="9585" y="39788"/>
                    <a:pt x="18475" y="28358"/>
                  </a:cubicBezTo>
                  <a:cubicBezTo>
                    <a:pt x="27365" y="18198"/>
                    <a:pt x="37525" y="10578"/>
                    <a:pt x="51495" y="6768"/>
                  </a:cubicBezTo>
                  <a:cubicBezTo>
                    <a:pt x="70545" y="418"/>
                    <a:pt x="116265" y="-3392"/>
                    <a:pt x="127695" y="4228"/>
                  </a:cubicBezTo>
                  <a:cubicBezTo>
                    <a:pt x="134045" y="8038"/>
                    <a:pt x="136585" y="19468"/>
                    <a:pt x="134045" y="23278"/>
                  </a:cubicBezTo>
                  <a:cubicBezTo>
                    <a:pt x="131505" y="27088"/>
                    <a:pt x="117535" y="28358"/>
                    <a:pt x="117535" y="28358"/>
                  </a:cubicBezTo>
                </a:path>
              </a:pathLst>
            </a:custGeom>
            <a:solidFill>
              <a:srgbClr val="FFF8ED"/>
            </a:solidFill>
            <a:ln cap="sq">
              <a:noFill/>
              <a:prstDash val="solid"/>
              <a:miter/>
            </a:ln>
          </p:spPr>
          <p:txBody>
            <a:bodyPr/>
            <a:lstStyle/>
            <a:p>
              <a:endParaRPr lang="en-GB"/>
            </a:p>
          </p:txBody>
        </p:sp>
      </p:grpSp>
      <p:grpSp>
        <p:nvGrpSpPr>
          <p:cNvPr id="99" name="Group 99"/>
          <p:cNvGrpSpPr/>
          <p:nvPr/>
        </p:nvGrpSpPr>
        <p:grpSpPr>
          <a:xfrm>
            <a:off x="14002498" y="4448172"/>
            <a:ext cx="149187" cy="131471"/>
            <a:chOff x="0" y="0"/>
            <a:chExt cx="203200" cy="179070"/>
          </a:xfrm>
        </p:grpSpPr>
        <p:sp>
          <p:nvSpPr>
            <p:cNvPr id="100" name="Freeform 100"/>
            <p:cNvSpPr/>
            <p:nvPr/>
          </p:nvSpPr>
          <p:spPr>
            <a:xfrm>
              <a:off x="50800" y="50517"/>
              <a:ext cx="101710" cy="77835"/>
            </a:xfrm>
            <a:custGeom>
              <a:avLst/>
              <a:gdLst/>
              <a:ahLst/>
              <a:cxnLst/>
              <a:rect l="l" t="t" r="r" b="b"/>
              <a:pathLst>
                <a:path w="101710" h="77835">
                  <a:moveTo>
                    <a:pt x="0" y="65053"/>
                  </a:moveTo>
                  <a:cubicBezTo>
                    <a:pt x="31750" y="11713"/>
                    <a:pt x="72390" y="-2257"/>
                    <a:pt x="86360" y="283"/>
                  </a:cubicBezTo>
                  <a:cubicBezTo>
                    <a:pt x="93980" y="1553"/>
                    <a:pt x="100330" y="9173"/>
                    <a:pt x="101600" y="14253"/>
                  </a:cubicBezTo>
                  <a:cubicBezTo>
                    <a:pt x="102870" y="19333"/>
                    <a:pt x="92710" y="30763"/>
                    <a:pt x="92710" y="30763"/>
                  </a:cubicBezTo>
                  <a:cubicBezTo>
                    <a:pt x="92710" y="30763"/>
                    <a:pt x="101600" y="21873"/>
                    <a:pt x="100330" y="20603"/>
                  </a:cubicBezTo>
                  <a:cubicBezTo>
                    <a:pt x="99060" y="19333"/>
                    <a:pt x="85090" y="32033"/>
                    <a:pt x="80010" y="30763"/>
                  </a:cubicBezTo>
                  <a:cubicBezTo>
                    <a:pt x="74930" y="29493"/>
                    <a:pt x="68580" y="12983"/>
                    <a:pt x="71120" y="9173"/>
                  </a:cubicBezTo>
                  <a:cubicBezTo>
                    <a:pt x="73660" y="5363"/>
                    <a:pt x="96520" y="5363"/>
                    <a:pt x="100330" y="9173"/>
                  </a:cubicBezTo>
                  <a:cubicBezTo>
                    <a:pt x="102870" y="12983"/>
                    <a:pt x="99060" y="24413"/>
                    <a:pt x="95250" y="28223"/>
                  </a:cubicBezTo>
                  <a:cubicBezTo>
                    <a:pt x="91440" y="32033"/>
                    <a:pt x="78740" y="33303"/>
                    <a:pt x="76200" y="29493"/>
                  </a:cubicBezTo>
                  <a:cubicBezTo>
                    <a:pt x="72390" y="25683"/>
                    <a:pt x="77470" y="2823"/>
                    <a:pt x="82550" y="283"/>
                  </a:cubicBezTo>
                  <a:cubicBezTo>
                    <a:pt x="86360" y="-987"/>
                    <a:pt x="96520" y="4093"/>
                    <a:pt x="99060" y="7903"/>
                  </a:cubicBezTo>
                  <a:cubicBezTo>
                    <a:pt x="101600" y="11713"/>
                    <a:pt x="101600" y="20603"/>
                    <a:pt x="97790" y="25683"/>
                  </a:cubicBezTo>
                  <a:cubicBezTo>
                    <a:pt x="90170" y="37113"/>
                    <a:pt x="41910" y="40923"/>
                    <a:pt x="30480" y="52353"/>
                  </a:cubicBezTo>
                  <a:cubicBezTo>
                    <a:pt x="22860" y="59973"/>
                    <a:pt x="26670" y="75213"/>
                    <a:pt x="21590" y="77753"/>
                  </a:cubicBezTo>
                  <a:cubicBezTo>
                    <a:pt x="16510" y="79023"/>
                    <a:pt x="0" y="65053"/>
                    <a:pt x="0" y="65053"/>
                  </a:cubicBezTo>
                </a:path>
              </a:pathLst>
            </a:custGeom>
            <a:solidFill>
              <a:srgbClr val="FFF8ED"/>
            </a:solidFill>
            <a:ln cap="sq">
              <a:noFill/>
              <a:prstDash val="solid"/>
              <a:miter/>
            </a:ln>
          </p:spPr>
          <p:txBody>
            <a:bodyPr/>
            <a:lstStyle/>
            <a:p>
              <a:endParaRPr lang="en-GB"/>
            </a:p>
          </p:txBody>
        </p:sp>
      </p:grpSp>
      <p:grpSp>
        <p:nvGrpSpPr>
          <p:cNvPr id="101" name="Group 101"/>
          <p:cNvGrpSpPr/>
          <p:nvPr/>
        </p:nvGrpSpPr>
        <p:grpSpPr>
          <a:xfrm>
            <a:off x="14010890" y="4438848"/>
            <a:ext cx="204200" cy="154782"/>
            <a:chOff x="0" y="0"/>
            <a:chExt cx="278130" cy="210820"/>
          </a:xfrm>
        </p:grpSpPr>
        <p:sp>
          <p:nvSpPr>
            <p:cNvPr id="102" name="Freeform 102"/>
            <p:cNvSpPr/>
            <p:nvPr/>
          </p:nvSpPr>
          <p:spPr>
            <a:xfrm>
              <a:off x="47594" y="50800"/>
              <a:ext cx="179858" cy="109537"/>
            </a:xfrm>
            <a:custGeom>
              <a:avLst/>
              <a:gdLst/>
              <a:ahLst/>
              <a:cxnLst/>
              <a:rect l="l" t="t" r="r" b="b"/>
              <a:pathLst>
                <a:path w="179858" h="109537">
                  <a:moveTo>
                    <a:pt x="163226" y="40640"/>
                  </a:moveTo>
                  <a:cubicBezTo>
                    <a:pt x="57816" y="40640"/>
                    <a:pt x="38766" y="54610"/>
                    <a:pt x="32416" y="68580"/>
                  </a:cubicBezTo>
                  <a:cubicBezTo>
                    <a:pt x="26066" y="80010"/>
                    <a:pt x="37496" y="104140"/>
                    <a:pt x="32416" y="107950"/>
                  </a:cubicBezTo>
                  <a:cubicBezTo>
                    <a:pt x="27336" y="111760"/>
                    <a:pt x="9556" y="105410"/>
                    <a:pt x="7016" y="100330"/>
                  </a:cubicBezTo>
                  <a:cubicBezTo>
                    <a:pt x="4476" y="95250"/>
                    <a:pt x="10826" y="77470"/>
                    <a:pt x="15906" y="76200"/>
                  </a:cubicBezTo>
                  <a:cubicBezTo>
                    <a:pt x="22256" y="73660"/>
                    <a:pt x="40036" y="85090"/>
                    <a:pt x="41306" y="91440"/>
                  </a:cubicBezTo>
                  <a:cubicBezTo>
                    <a:pt x="42576" y="96520"/>
                    <a:pt x="33686" y="107950"/>
                    <a:pt x="28606" y="109220"/>
                  </a:cubicBezTo>
                  <a:cubicBezTo>
                    <a:pt x="23526" y="110490"/>
                    <a:pt x="13366" y="107950"/>
                    <a:pt x="8286" y="101600"/>
                  </a:cubicBezTo>
                  <a:cubicBezTo>
                    <a:pt x="666" y="92710"/>
                    <a:pt x="-3144" y="64770"/>
                    <a:pt x="3206" y="49530"/>
                  </a:cubicBezTo>
                  <a:cubicBezTo>
                    <a:pt x="10826" y="33020"/>
                    <a:pt x="40036" y="16510"/>
                    <a:pt x="57816" y="8890"/>
                  </a:cubicBezTo>
                  <a:cubicBezTo>
                    <a:pt x="71786" y="2540"/>
                    <a:pt x="81946" y="0"/>
                    <a:pt x="97186" y="0"/>
                  </a:cubicBezTo>
                  <a:cubicBezTo>
                    <a:pt x="116236" y="0"/>
                    <a:pt x="150526" y="5080"/>
                    <a:pt x="164496" y="12700"/>
                  </a:cubicBezTo>
                  <a:cubicBezTo>
                    <a:pt x="172116" y="17780"/>
                    <a:pt x="181006" y="25400"/>
                    <a:pt x="179736" y="30480"/>
                  </a:cubicBezTo>
                  <a:cubicBezTo>
                    <a:pt x="178466" y="34290"/>
                    <a:pt x="163226" y="40640"/>
                    <a:pt x="163226" y="40640"/>
                  </a:cubicBezTo>
                </a:path>
              </a:pathLst>
            </a:custGeom>
            <a:solidFill>
              <a:srgbClr val="FFF8ED"/>
            </a:solidFill>
            <a:ln cap="sq">
              <a:noFill/>
              <a:prstDash val="solid"/>
              <a:miter/>
            </a:ln>
          </p:spPr>
          <p:txBody>
            <a:bodyPr/>
            <a:lstStyle/>
            <a:p>
              <a:endParaRPr lang="en-GB"/>
            </a:p>
          </p:txBody>
        </p:sp>
      </p:grpSp>
      <p:grpSp>
        <p:nvGrpSpPr>
          <p:cNvPr id="103" name="Group 103"/>
          <p:cNvGrpSpPr/>
          <p:nvPr/>
        </p:nvGrpSpPr>
        <p:grpSpPr>
          <a:xfrm>
            <a:off x="303474" y="133260"/>
            <a:ext cx="14539136" cy="1614686"/>
            <a:chOff x="0" y="0"/>
            <a:chExt cx="5322703" cy="591128"/>
          </a:xfrm>
        </p:grpSpPr>
        <p:sp>
          <p:nvSpPr>
            <p:cNvPr id="104" name="Freeform 104"/>
            <p:cNvSpPr/>
            <p:nvPr/>
          </p:nvSpPr>
          <p:spPr>
            <a:xfrm>
              <a:off x="0" y="0"/>
              <a:ext cx="5322703" cy="591128"/>
            </a:xfrm>
            <a:custGeom>
              <a:avLst/>
              <a:gdLst/>
              <a:ahLst/>
              <a:cxnLst/>
              <a:rect l="l" t="t" r="r" b="b"/>
              <a:pathLst>
                <a:path w="5322703" h="591128">
                  <a:moveTo>
                    <a:pt x="19287" y="0"/>
                  </a:moveTo>
                  <a:lnTo>
                    <a:pt x="5303416" y="0"/>
                  </a:lnTo>
                  <a:cubicBezTo>
                    <a:pt x="5308531" y="0"/>
                    <a:pt x="5313437" y="2032"/>
                    <a:pt x="5317054" y="5649"/>
                  </a:cubicBezTo>
                  <a:cubicBezTo>
                    <a:pt x="5320671" y="9266"/>
                    <a:pt x="5322703" y="14172"/>
                    <a:pt x="5322703" y="19287"/>
                  </a:cubicBezTo>
                  <a:lnTo>
                    <a:pt x="5322703" y="571841"/>
                  </a:lnTo>
                  <a:cubicBezTo>
                    <a:pt x="5322703" y="576957"/>
                    <a:pt x="5320671" y="581862"/>
                    <a:pt x="5317054" y="585479"/>
                  </a:cubicBezTo>
                  <a:cubicBezTo>
                    <a:pt x="5313437" y="589096"/>
                    <a:pt x="5308531" y="591128"/>
                    <a:pt x="5303416" y="591128"/>
                  </a:cubicBezTo>
                  <a:lnTo>
                    <a:pt x="19287" y="591128"/>
                  </a:lnTo>
                  <a:cubicBezTo>
                    <a:pt x="14172" y="591128"/>
                    <a:pt x="9266" y="589096"/>
                    <a:pt x="5649" y="585479"/>
                  </a:cubicBezTo>
                  <a:cubicBezTo>
                    <a:pt x="2032" y="581862"/>
                    <a:pt x="0" y="576957"/>
                    <a:pt x="0" y="571841"/>
                  </a:cubicBezTo>
                  <a:lnTo>
                    <a:pt x="0" y="19287"/>
                  </a:lnTo>
                  <a:cubicBezTo>
                    <a:pt x="0" y="14172"/>
                    <a:pt x="2032" y="9266"/>
                    <a:pt x="5649" y="5649"/>
                  </a:cubicBezTo>
                  <a:cubicBezTo>
                    <a:pt x="9266" y="2032"/>
                    <a:pt x="14172" y="0"/>
                    <a:pt x="19287" y="0"/>
                  </a:cubicBezTo>
                  <a:close/>
                </a:path>
              </a:pathLst>
            </a:custGeom>
            <a:solidFill>
              <a:srgbClr val="FFC851"/>
            </a:solidFill>
          </p:spPr>
          <p:txBody>
            <a:bodyPr/>
            <a:lstStyle/>
            <a:p>
              <a:endParaRPr lang="en-GB"/>
            </a:p>
          </p:txBody>
        </p:sp>
        <p:sp>
          <p:nvSpPr>
            <p:cNvPr id="105" name="TextBox 105"/>
            <p:cNvSpPr txBox="1"/>
            <p:nvPr/>
          </p:nvSpPr>
          <p:spPr>
            <a:xfrm>
              <a:off x="0" y="-19050"/>
              <a:ext cx="5322703" cy="610178"/>
            </a:xfrm>
            <a:prstGeom prst="rect">
              <a:avLst/>
            </a:prstGeom>
          </p:spPr>
          <p:txBody>
            <a:bodyPr lIns="49729" tIns="49729" rIns="49729" bIns="49729" rtlCol="0" anchor="ctr"/>
            <a:lstStyle/>
            <a:p>
              <a:pPr algn="ctr">
                <a:lnSpc>
                  <a:spcPts val="1352"/>
                </a:lnSpc>
              </a:pPr>
              <a:endParaRPr/>
            </a:p>
          </p:txBody>
        </p:sp>
      </p:grpSp>
      <p:grpSp>
        <p:nvGrpSpPr>
          <p:cNvPr id="106" name="Group 106"/>
          <p:cNvGrpSpPr/>
          <p:nvPr/>
        </p:nvGrpSpPr>
        <p:grpSpPr>
          <a:xfrm>
            <a:off x="403076" y="2805927"/>
            <a:ext cx="7934299" cy="6643696"/>
            <a:chOff x="0" y="0"/>
            <a:chExt cx="2904706" cy="2432223"/>
          </a:xfrm>
        </p:grpSpPr>
        <p:sp>
          <p:nvSpPr>
            <p:cNvPr id="107" name="Freeform 107"/>
            <p:cNvSpPr/>
            <p:nvPr/>
          </p:nvSpPr>
          <p:spPr>
            <a:xfrm>
              <a:off x="0" y="0"/>
              <a:ext cx="2904706" cy="2432223"/>
            </a:xfrm>
            <a:custGeom>
              <a:avLst/>
              <a:gdLst/>
              <a:ahLst/>
              <a:cxnLst/>
              <a:rect l="l" t="t" r="r" b="b"/>
              <a:pathLst>
                <a:path w="2904706" h="2432223">
                  <a:moveTo>
                    <a:pt x="35342" y="0"/>
                  </a:moveTo>
                  <a:lnTo>
                    <a:pt x="2869364" y="0"/>
                  </a:lnTo>
                  <a:cubicBezTo>
                    <a:pt x="2888883" y="0"/>
                    <a:pt x="2904706" y="15823"/>
                    <a:pt x="2904706" y="35342"/>
                  </a:cubicBezTo>
                  <a:lnTo>
                    <a:pt x="2904706" y="2396881"/>
                  </a:lnTo>
                  <a:cubicBezTo>
                    <a:pt x="2904706" y="2416400"/>
                    <a:pt x="2888883" y="2432223"/>
                    <a:pt x="2869364" y="2432223"/>
                  </a:cubicBezTo>
                  <a:lnTo>
                    <a:pt x="35342" y="2432223"/>
                  </a:lnTo>
                  <a:cubicBezTo>
                    <a:pt x="15823" y="2432223"/>
                    <a:pt x="0" y="2416400"/>
                    <a:pt x="0" y="2396881"/>
                  </a:cubicBezTo>
                  <a:lnTo>
                    <a:pt x="0" y="35342"/>
                  </a:lnTo>
                  <a:cubicBezTo>
                    <a:pt x="0" y="15823"/>
                    <a:pt x="15823" y="0"/>
                    <a:pt x="35342" y="0"/>
                  </a:cubicBezTo>
                  <a:close/>
                </a:path>
              </a:pathLst>
            </a:custGeom>
            <a:solidFill>
              <a:srgbClr val="43AFD8"/>
            </a:solidFill>
          </p:spPr>
          <p:txBody>
            <a:bodyPr/>
            <a:lstStyle/>
            <a:p>
              <a:endParaRPr lang="en-GB"/>
            </a:p>
          </p:txBody>
        </p:sp>
        <p:sp>
          <p:nvSpPr>
            <p:cNvPr id="108" name="TextBox 108"/>
            <p:cNvSpPr txBox="1"/>
            <p:nvPr/>
          </p:nvSpPr>
          <p:spPr>
            <a:xfrm>
              <a:off x="0" y="-19050"/>
              <a:ext cx="2904706" cy="2451273"/>
            </a:xfrm>
            <a:prstGeom prst="rect">
              <a:avLst/>
            </a:prstGeom>
          </p:spPr>
          <p:txBody>
            <a:bodyPr lIns="49729" tIns="49729" rIns="49729" bIns="49729" rtlCol="0" anchor="ctr"/>
            <a:lstStyle/>
            <a:p>
              <a:pPr algn="ctr">
                <a:lnSpc>
                  <a:spcPts val="1352"/>
                </a:lnSpc>
              </a:pPr>
              <a:endParaRPr/>
            </a:p>
          </p:txBody>
        </p:sp>
      </p:grpSp>
      <p:pic>
        <p:nvPicPr>
          <p:cNvPr id="109" name="Picture 109"/>
          <p:cNvPicPr>
            <a:picLocks noChangeAspect="1"/>
          </p:cNvPicPr>
          <p:nvPr/>
        </p:nvPicPr>
        <p:blipFill>
          <a:blip r:embed="rId3"/>
          <a:stretch>
            <a:fillRect/>
          </a:stretch>
        </p:blipFill>
        <p:spPr>
          <a:xfrm>
            <a:off x="7739385" y="2268544"/>
            <a:ext cx="7885854" cy="7847759"/>
          </a:xfrm>
          <a:prstGeom prst="rect">
            <a:avLst/>
          </a:prstGeom>
        </p:spPr>
      </p:pic>
      <p:grpSp>
        <p:nvGrpSpPr>
          <p:cNvPr id="110" name="Group 110"/>
          <p:cNvGrpSpPr/>
          <p:nvPr/>
        </p:nvGrpSpPr>
        <p:grpSpPr>
          <a:xfrm>
            <a:off x="303474" y="1891039"/>
            <a:ext cx="14486920" cy="821262"/>
            <a:chOff x="0" y="0"/>
            <a:chExt cx="5303587" cy="300660"/>
          </a:xfrm>
        </p:grpSpPr>
        <p:sp>
          <p:nvSpPr>
            <p:cNvPr id="111" name="Freeform 111"/>
            <p:cNvSpPr/>
            <p:nvPr/>
          </p:nvSpPr>
          <p:spPr>
            <a:xfrm>
              <a:off x="0" y="0"/>
              <a:ext cx="5303587" cy="300660"/>
            </a:xfrm>
            <a:custGeom>
              <a:avLst/>
              <a:gdLst/>
              <a:ahLst/>
              <a:cxnLst/>
              <a:rect l="l" t="t" r="r" b="b"/>
              <a:pathLst>
                <a:path w="5303587" h="300660">
                  <a:moveTo>
                    <a:pt x="19356" y="0"/>
                  </a:moveTo>
                  <a:lnTo>
                    <a:pt x="5284231" y="0"/>
                  </a:lnTo>
                  <a:cubicBezTo>
                    <a:pt x="5289364" y="0"/>
                    <a:pt x="5294287" y="2039"/>
                    <a:pt x="5297917" y="5669"/>
                  </a:cubicBezTo>
                  <a:cubicBezTo>
                    <a:pt x="5301547" y="9299"/>
                    <a:pt x="5303587" y="14223"/>
                    <a:pt x="5303587" y="19356"/>
                  </a:cubicBezTo>
                  <a:lnTo>
                    <a:pt x="5303587" y="281304"/>
                  </a:lnTo>
                  <a:cubicBezTo>
                    <a:pt x="5303587" y="291994"/>
                    <a:pt x="5294921" y="300660"/>
                    <a:pt x="5284231" y="300660"/>
                  </a:cubicBezTo>
                  <a:lnTo>
                    <a:pt x="19356" y="300660"/>
                  </a:lnTo>
                  <a:cubicBezTo>
                    <a:pt x="8666" y="300660"/>
                    <a:pt x="0" y="291994"/>
                    <a:pt x="0" y="281304"/>
                  </a:cubicBezTo>
                  <a:lnTo>
                    <a:pt x="0" y="19356"/>
                  </a:lnTo>
                  <a:cubicBezTo>
                    <a:pt x="0" y="8666"/>
                    <a:pt x="8666" y="0"/>
                    <a:pt x="19356" y="0"/>
                  </a:cubicBezTo>
                  <a:close/>
                </a:path>
              </a:pathLst>
            </a:custGeom>
            <a:solidFill>
              <a:srgbClr val="6CE5E8"/>
            </a:solidFill>
          </p:spPr>
          <p:txBody>
            <a:bodyPr/>
            <a:lstStyle/>
            <a:p>
              <a:endParaRPr lang="en-GB"/>
            </a:p>
          </p:txBody>
        </p:sp>
        <p:sp>
          <p:nvSpPr>
            <p:cNvPr id="112" name="TextBox 112"/>
            <p:cNvSpPr txBox="1"/>
            <p:nvPr/>
          </p:nvSpPr>
          <p:spPr>
            <a:xfrm>
              <a:off x="0" y="-28575"/>
              <a:ext cx="5303587" cy="329235"/>
            </a:xfrm>
            <a:prstGeom prst="rect">
              <a:avLst/>
            </a:prstGeom>
          </p:spPr>
          <p:txBody>
            <a:bodyPr lIns="49729" tIns="49729" rIns="49729" bIns="49729" rtlCol="0" anchor="ctr"/>
            <a:lstStyle/>
            <a:p>
              <a:pPr algn="ctr">
                <a:lnSpc>
                  <a:spcPts val="1912"/>
                </a:lnSpc>
              </a:pPr>
              <a:r>
                <a:rPr lang="en-US" sz="1366">
                  <a:solidFill>
                    <a:srgbClr val="000000"/>
                  </a:solidFill>
                  <a:latin typeface="Canva Sans"/>
                  <a:ea typeface="Canva Sans"/>
                  <a:cs typeface="Canva Sans"/>
                  <a:sym typeface="Canva Sans"/>
                </a:rPr>
                <a:t> t</a:t>
              </a:r>
            </a:p>
          </p:txBody>
        </p:sp>
      </p:grpSp>
      <p:sp>
        <p:nvSpPr>
          <p:cNvPr id="113" name="Freeform 113"/>
          <p:cNvSpPr/>
          <p:nvPr/>
        </p:nvSpPr>
        <p:spPr>
          <a:xfrm>
            <a:off x="1683008" y="4471779"/>
            <a:ext cx="5324031" cy="4617387"/>
          </a:xfrm>
          <a:custGeom>
            <a:avLst/>
            <a:gdLst/>
            <a:ahLst/>
            <a:cxnLst/>
            <a:rect l="l" t="t" r="r" b="b"/>
            <a:pathLst>
              <a:path w="5324031" h="4617387">
                <a:moveTo>
                  <a:pt x="0" y="0"/>
                </a:moveTo>
                <a:lnTo>
                  <a:pt x="5324031" y="0"/>
                </a:lnTo>
                <a:lnTo>
                  <a:pt x="5324031" y="4617388"/>
                </a:lnTo>
                <a:lnTo>
                  <a:pt x="0" y="46173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114" name="Group 114"/>
          <p:cNvGrpSpPr/>
          <p:nvPr/>
        </p:nvGrpSpPr>
        <p:grpSpPr>
          <a:xfrm>
            <a:off x="3673239" y="5138338"/>
            <a:ext cx="1274901" cy="1141837"/>
            <a:chOff x="0" y="0"/>
            <a:chExt cx="1699868" cy="1522450"/>
          </a:xfrm>
        </p:grpSpPr>
        <p:grpSp>
          <p:nvGrpSpPr>
            <p:cNvPr id="115" name="Group 115"/>
            <p:cNvGrpSpPr/>
            <p:nvPr/>
          </p:nvGrpSpPr>
          <p:grpSpPr>
            <a:xfrm>
              <a:off x="0" y="0"/>
              <a:ext cx="1699868" cy="1522450"/>
              <a:chOff x="0" y="0"/>
              <a:chExt cx="196094" cy="175627"/>
            </a:xfrm>
          </p:grpSpPr>
          <p:sp>
            <p:nvSpPr>
              <p:cNvPr id="116" name="Freeform 116"/>
              <p:cNvSpPr/>
              <p:nvPr/>
            </p:nvSpPr>
            <p:spPr>
              <a:xfrm>
                <a:off x="0" y="0"/>
                <a:ext cx="196094" cy="175627"/>
              </a:xfrm>
              <a:custGeom>
                <a:avLst/>
                <a:gdLst/>
                <a:ahLst/>
                <a:cxnLst/>
                <a:rect l="l" t="t" r="r" b="b"/>
                <a:pathLst>
                  <a:path w="196094" h="175627">
                    <a:moveTo>
                      <a:pt x="87814" y="0"/>
                    </a:moveTo>
                    <a:lnTo>
                      <a:pt x="108280" y="0"/>
                    </a:lnTo>
                    <a:cubicBezTo>
                      <a:pt x="131570" y="0"/>
                      <a:pt x="153905" y="9252"/>
                      <a:pt x="170374" y="25720"/>
                    </a:cubicBezTo>
                    <a:cubicBezTo>
                      <a:pt x="186842" y="42188"/>
                      <a:pt x="196094" y="64524"/>
                      <a:pt x="196094" y="87814"/>
                    </a:cubicBezTo>
                    <a:lnTo>
                      <a:pt x="196094" y="87814"/>
                    </a:lnTo>
                    <a:cubicBezTo>
                      <a:pt x="196094" y="111103"/>
                      <a:pt x="186842" y="133439"/>
                      <a:pt x="170374" y="149907"/>
                    </a:cubicBezTo>
                    <a:cubicBezTo>
                      <a:pt x="153905" y="166375"/>
                      <a:pt x="131570" y="175627"/>
                      <a:pt x="108280" y="175627"/>
                    </a:cubicBezTo>
                    <a:lnTo>
                      <a:pt x="87814" y="175627"/>
                    </a:lnTo>
                    <a:cubicBezTo>
                      <a:pt x="64524" y="175627"/>
                      <a:pt x="42188" y="166375"/>
                      <a:pt x="25720" y="149907"/>
                    </a:cubicBezTo>
                    <a:cubicBezTo>
                      <a:pt x="9252" y="133439"/>
                      <a:pt x="0" y="111103"/>
                      <a:pt x="0" y="87814"/>
                    </a:cubicBezTo>
                    <a:lnTo>
                      <a:pt x="0" y="87814"/>
                    </a:lnTo>
                    <a:cubicBezTo>
                      <a:pt x="0" y="64524"/>
                      <a:pt x="9252" y="42188"/>
                      <a:pt x="25720" y="25720"/>
                    </a:cubicBezTo>
                    <a:cubicBezTo>
                      <a:pt x="42188" y="9252"/>
                      <a:pt x="64524" y="0"/>
                      <a:pt x="87814" y="0"/>
                    </a:cubicBezTo>
                    <a:close/>
                  </a:path>
                </a:pathLst>
              </a:custGeom>
              <a:solidFill>
                <a:srgbClr val="FCFCFC"/>
              </a:solidFill>
            </p:spPr>
            <p:txBody>
              <a:bodyPr/>
              <a:lstStyle/>
              <a:p>
                <a:endParaRPr lang="en-GB"/>
              </a:p>
            </p:txBody>
          </p:sp>
          <p:sp>
            <p:nvSpPr>
              <p:cNvPr id="117" name="TextBox 117"/>
              <p:cNvSpPr txBox="1"/>
              <p:nvPr/>
            </p:nvSpPr>
            <p:spPr>
              <a:xfrm>
                <a:off x="0" y="-19050"/>
                <a:ext cx="196094" cy="194677"/>
              </a:xfrm>
              <a:prstGeom prst="rect">
                <a:avLst/>
              </a:prstGeom>
            </p:spPr>
            <p:txBody>
              <a:bodyPr lIns="50800" tIns="50800" rIns="50800" bIns="50800" rtlCol="0" anchor="ctr"/>
              <a:lstStyle/>
              <a:p>
                <a:pPr algn="ctr">
                  <a:lnSpc>
                    <a:spcPts val="1352"/>
                  </a:lnSpc>
                </a:pPr>
                <a:endParaRPr/>
              </a:p>
            </p:txBody>
          </p:sp>
        </p:grpSp>
        <p:sp>
          <p:nvSpPr>
            <p:cNvPr id="118" name="Freeform 118"/>
            <p:cNvSpPr/>
            <p:nvPr/>
          </p:nvSpPr>
          <p:spPr>
            <a:xfrm>
              <a:off x="369575" y="191953"/>
              <a:ext cx="996227" cy="1138545"/>
            </a:xfrm>
            <a:custGeom>
              <a:avLst/>
              <a:gdLst/>
              <a:ahLst/>
              <a:cxnLst/>
              <a:rect l="l" t="t" r="r" b="b"/>
              <a:pathLst>
                <a:path w="996227" h="1138545">
                  <a:moveTo>
                    <a:pt x="0" y="0"/>
                  </a:moveTo>
                  <a:lnTo>
                    <a:pt x="996227" y="0"/>
                  </a:lnTo>
                  <a:lnTo>
                    <a:pt x="996227" y="1138544"/>
                  </a:lnTo>
                  <a:lnTo>
                    <a:pt x="0" y="1138544"/>
                  </a:lnTo>
                  <a:lnTo>
                    <a:pt x="0" y="0"/>
                  </a:lnTo>
                  <a:close/>
                </a:path>
              </a:pathLst>
            </a:custGeom>
            <a:blipFill>
              <a:blip r:embed="rId6"/>
              <a:stretch>
                <a:fillRect/>
              </a:stretch>
            </a:blipFill>
          </p:spPr>
          <p:txBody>
            <a:bodyPr/>
            <a:lstStyle/>
            <a:p>
              <a:endParaRPr lang="en-GB"/>
            </a:p>
          </p:txBody>
        </p:sp>
      </p:grpSp>
      <p:sp>
        <p:nvSpPr>
          <p:cNvPr id="119" name="Freeform 119"/>
          <p:cNvSpPr/>
          <p:nvPr/>
        </p:nvSpPr>
        <p:spPr>
          <a:xfrm>
            <a:off x="2853229" y="7004171"/>
            <a:ext cx="591644" cy="784934"/>
          </a:xfrm>
          <a:custGeom>
            <a:avLst/>
            <a:gdLst/>
            <a:ahLst/>
            <a:cxnLst/>
            <a:rect l="l" t="t" r="r" b="b"/>
            <a:pathLst>
              <a:path w="591644" h="784934">
                <a:moveTo>
                  <a:pt x="0" y="0"/>
                </a:moveTo>
                <a:lnTo>
                  <a:pt x="591644" y="0"/>
                </a:lnTo>
                <a:lnTo>
                  <a:pt x="591644" y="784935"/>
                </a:lnTo>
                <a:lnTo>
                  <a:pt x="0" y="7849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0" name="Freeform 120"/>
          <p:cNvSpPr/>
          <p:nvPr/>
        </p:nvSpPr>
        <p:spPr>
          <a:xfrm>
            <a:off x="3994017" y="7004171"/>
            <a:ext cx="591644" cy="784934"/>
          </a:xfrm>
          <a:custGeom>
            <a:avLst/>
            <a:gdLst/>
            <a:ahLst/>
            <a:cxnLst/>
            <a:rect l="l" t="t" r="r" b="b"/>
            <a:pathLst>
              <a:path w="591644" h="784934">
                <a:moveTo>
                  <a:pt x="0" y="0"/>
                </a:moveTo>
                <a:lnTo>
                  <a:pt x="591644" y="0"/>
                </a:lnTo>
                <a:lnTo>
                  <a:pt x="591644" y="784935"/>
                </a:lnTo>
                <a:lnTo>
                  <a:pt x="0" y="7849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1" name="Freeform 121"/>
          <p:cNvSpPr/>
          <p:nvPr/>
        </p:nvSpPr>
        <p:spPr>
          <a:xfrm>
            <a:off x="5211345" y="7051373"/>
            <a:ext cx="591644" cy="784934"/>
          </a:xfrm>
          <a:custGeom>
            <a:avLst/>
            <a:gdLst/>
            <a:ahLst/>
            <a:cxnLst/>
            <a:rect l="l" t="t" r="r" b="b"/>
            <a:pathLst>
              <a:path w="591644" h="784934">
                <a:moveTo>
                  <a:pt x="0" y="0"/>
                </a:moveTo>
                <a:lnTo>
                  <a:pt x="591644" y="0"/>
                </a:lnTo>
                <a:lnTo>
                  <a:pt x="591644" y="784934"/>
                </a:lnTo>
                <a:lnTo>
                  <a:pt x="0" y="7849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2" name="Freeform 122"/>
          <p:cNvSpPr/>
          <p:nvPr/>
        </p:nvSpPr>
        <p:spPr>
          <a:xfrm>
            <a:off x="6218858" y="8459834"/>
            <a:ext cx="411847" cy="519680"/>
          </a:xfrm>
          <a:custGeom>
            <a:avLst/>
            <a:gdLst/>
            <a:ahLst/>
            <a:cxnLst/>
            <a:rect l="l" t="t" r="r" b="b"/>
            <a:pathLst>
              <a:path w="411847" h="519680">
                <a:moveTo>
                  <a:pt x="0" y="0"/>
                </a:moveTo>
                <a:lnTo>
                  <a:pt x="411847" y="0"/>
                </a:lnTo>
                <a:lnTo>
                  <a:pt x="411847" y="519681"/>
                </a:lnTo>
                <a:lnTo>
                  <a:pt x="0" y="5196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3" name="TextBox 123"/>
          <p:cNvSpPr txBox="1"/>
          <p:nvPr/>
        </p:nvSpPr>
        <p:spPr>
          <a:xfrm>
            <a:off x="838802" y="2878831"/>
            <a:ext cx="6943774" cy="1553593"/>
          </a:xfrm>
          <a:prstGeom prst="rect">
            <a:avLst/>
          </a:prstGeom>
        </p:spPr>
        <p:txBody>
          <a:bodyPr lIns="0" tIns="0" rIns="0" bIns="0" rtlCol="0" anchor="t">
            <a:spAutoFit/>
          </a:bodyPr>
          <a:lstStyle/>
          <a:p>
            <a:pPr algn="ctr">
              <a:lnSpc>
                <a:spcPts val="4143"/>
              </a:lnSpc>
            </a:pPr>
            <a:r>
              <a:rPr lang="en-US" sz="2959">
                <a:solidFill>
                  <a:srgbClr val="000000"/>
                </a:solidFill>
                <a:latin typeface="Montserrat Extra-Bold"/>
                <a:ea typeface="Montserrat Extra-Bold"/>
                <a:cs typeface="Montserrat Extra-Bold"/>
                <a:sym typeface="Montserrat Extra-Bold"/>
              </a:rPr>
              <a:t>Every gift helps Pathway equip churches like yours to share Jesus with children in your community</a:t>
            </a:r>
          </a:p>
        </p:txBody>
      </p:sp>
      <p:sp>
        <p:nvSpPr>
          <p:cNvPr id="124" name="TextBox 124"/>
          <p:cNvSpPr txBox="1"/>
          <p:nvPr/>
        </p:nvSpPr>
        <p:spPr>
          <a:xfrm>
            <a:off x="303474" y="2040687"/>
            <a:ext cx="14463610" cy="497021"/>
          </a:xfrm>
          <a:prstGeom prst="rect">
            <a:avLst/>
          </a:prstGeom>
        </p:spPr>
        <p:txBody>
          <a:bodyPr lIns="0" tIns="0" rIns="0" bIns="0" rtlCol="0" anchor="t">
            <a:spAutoFit/>
          </a:bodyPr>
          <a:lstStyle/>
          <a:p>
            <a:pPr algn="ctr">
              <a:lnSpc>
                <a:spcPts val="4105"/>
              </a:lnSpc>
              <a:spcBef>
                <a:spcPct val="0"/>
              </a:spcBef>
            </a:pPr>
            <a:r>
              <a:rPr lang="en-US" sz="2932" b="1">
                <a:solidFill>
                  <a:srgbClr val="000000"/>
                </a:solidFill>
                <a:latin typeface="Canva Sans Bold"/>
                <a:ea typeface="Canva Sans Bold"/>
                <a:cs typeface="Canva Sans Bold"/>
                <a:sym typeface="Canva Sans Bold"/>
              </a:rPr>
              <a:t>From July 2026 we need to raise an extra  £15k/annum through regular giving</a:t>
            </a:r>
          </a:p>
        </p:txBody>
      </p:sp>
      <p:sp>
        <p:nvSpPr>
          <p:cNvPr id="125" name="Freeform 125"/>
          <p:cNvSpPr/>
          <p:nvPr/>
        </p:nvSpPr>
        <p:spPr>
          <a:xfrm>
            <a:off x="4099559" y="8459834"/>
            <a:ext cx="411847" cy="519680"/>
          </a:xfrm>
          <a:custGeom>
            <a:avLst/>
            <a:gdLst/>
            <a:ahLst/>
            <a:cxnLst/>
            <a:rect l="l" t="t" r="r" b="b"/>
            <a:pathLst>
              <a:path w="411847" h="519680">
                <a:moveTo>
                  <a:pt x="0" y="0"/>
                </a:moveTo>
                <a:lnTo>
                  <a:pt x="411847" y="0"/>
                </a:lnTo>
                <a:lnTo>
                  <a:pt x="411847" y="519681"/>
                </a:lnTo>
                <a:lnTo>
                  <a:pt x="0" y="5196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6" name="Freeform 126"/>
          <p:cNvSpPr/>
          <p:nvPr/>
        </p:nvSpPr>
        <p:spPr>
          <a:xfrm>
            <a:off x="4556361" y="8459834"/>
            <a:ext cx="411847" cy="519680"/>
          </a:xfrm>
          <a:custGeom>
            <a:avLst/>
            <a:gdLst/>
            <a:ahLst/>
            <a:cxnLst/>
            <a:rect l="l" t="t" r="r" b="b"/>
            <a:pathLst>
              <a:path w="411847" h="519680">
                <a:moveTo>
                  <a:pt x="0" y="0"/>
                </a:moveTo>
                <a:lnTo>
                  <a:pt x="411846" y="0"/>
                </a:lnTo>
                <a:lnTo>
                  <a:pt x="411846" y="519681"/>
                </a:lnTo>
                <a:lnTo>
                  <a:pt x="0" y="5196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7" name="Freeform 127"/>
          <p:cNvSpPr/>
          <p:nvPr/>
        </p:nvSpPr>
        <p:spPr>
          <a:xfrm>
            <a:off x="4957665" y="8448986"/>
            <a:ext cx="411847" cy="519680"/>
          </a:xfrm>
          <a:custGeom>
            <a:avLst/>
            <a:gdLst/>
            <a:ahLst/>
            <a:cxnLst/>
            <a:rect l="l" t="t" r="r" b="b"/>
            <a:pathLst>
              <a:path w="411847" h="519680">
                <a:moveTo>
                  <a:pt x="0" y="0"/>
                </a:moveTo>
                <a:lnTo>
                  <a:pt x="411847" y="0"/>
                </a:lnTo>
                <a:lnTo>
                  <a:pt x="411847" y="519681"/>
                </a:lnTo>
                <a:lnTo>
                  <a:pt x="0" y="5196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8" name="Freeform 128"/>
          <p:cNvSpPr/>
          <p:nvPr/>
        </p:nvSpPr>
        <p:spPr>
          <a:xfrm>
            <a:off x="5394135" y="8459834"/>
            <a:ext cx="411847" cy="519680"/>
          </a:xfrm>
          <a:custGeom>
            <a:avLst/>
            <a:gdLst/>
            <a:ahLst/>
            <a:cxnLst/>
            <a:rect l="l" t="t" r="r" b="b"/>
            <a:pathLst>
              <a:path w="411847" h="519680">
                <a:moveTo>
                  <a:pt x="0" y="0"/>
                </a:moveTo>
                <a:lnTo>
                  <a:pt x="411847" y="0"/>
                </a:lnTo>
                <a:lnTo>
                  <a:pt x="411847" y="519681"/>
                </a:lnTo>
                <a:lnTo>
                  <a:pt x="0" y="5196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29" name="Freeform 129"/>
          <p:cNvSpPr/>
          <p:nvPr/>
        </p:nvSpPr>
        <p:spPr>
          <a:xfrm>
            <a:off x="5805982" y="8459834"/>
            <a:ext cx="411847" cy="519680"/>
          </a:xfrm>
          <a:custGeom>
            <a:avLst/>
            <a:gdLst/>
            <a:ahLst/>
            <a:cxnLst/>
            <a:rect l="l" t="t" r="r" b="b"/>
            <a:pathLst>
              <a:path w="411847" h="519680">
                <a:moveTo>
                  <a:pt x="0" y="0"/>
                </a:moveTo>
                <a:lnTo>
                  <a:pt x="411847" y="0"/>
                </a:lnTo>
                <a:lnTo>
                  <a:pt x="411847" y="519681"/>
                </a:lnTo>
                <a:lnTo>
                  <a:pt x="0" y="5196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30" name="Freeform 130"/>
          <p:cNvSpPr/>
          <p:nvPr/>
        </p:nvSpPr>
        <p:spPr>
          <a:xfrm>
            <a:off x="2025513" y="8454410"/>
            <a:ext cx="411847" cy="519680"/>
          </a:xfrm>
          <a:custGeom>
            <a:avLst/>
            <a:gdLst/>
            <a:ahLst/>
            <a:cxnLst/>
            <a:rect l="l" t="t" r="r" b="b"/>
            <a:pathLst>
              <a:path w="411847" h="519680">
                <a:moveTo>
                  <a:pt x="0" y="0"/>
                </a:moveTo>
                <a:lnTo>
                  <a:pt x="411847" y="0"/>
                </a:lnTo>
                <a:lnTo>
                  <a:pt x="411847" y="519681"/>
                </a:lnTo>
                <a:lnTo>
                  <a:pt x="0" y="5196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31" name="Freeform 131"/>
          <p:cNvSpPr/>
          <p:nvPr/>
        </p:nvSpPr>
        <p:spPr>
          <a:xfrm>
            <a:off x="2482314" y="8454410"/>
            <a:ext cx="411847" cy="519680"/>
          </a:xfrm>
          <a:custGeom>
            <a:avLst/>
            <a:gdLst/>
            <a:ahLst/>
            <a:cxnLst/>
            <a:rect l="l" t="t" r="r" b="b"/>
            <a:pathLst>
              <a:path w="411847" h="519680">
                <a:moveTo>
                  <a:pt x="0" y="0"/>
                </a:moveTo>
                <a:lnTo>
                  <a:pt x="411847" y="0"/>
                </a:lnTo>
                <a:lnTo>
                  <a:pt x="411847" y="519681"/>
                </a:lnTo>
                <a:lnTo>
                  <a:pt x="0" y="5196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32" name="Freeform 132"/>
          <p:cNvSpPr/>
          <p:nvPr/>
        </p:nvSpPr>
        <p:spPr>
          <a:xfrm>
            <a:off x="2883619" y="8443563"/>
            <a:ext cx="411847" cy="519680"/>
          </a:xfrm>
          <a:custGeom>
            <a:avLst/>
            <a:gdLst/>
            <a:ahLst/>
            <a:cxnLst/>
            <a:rect l="l" t="t" r="r" b="b"/>
            <a:pathLst>
              <a:path w="411847" h="519680">
                <a:moveTo>
                  <a:pt x="0" y="0"/>
                </a:moveTo>
                <a:lnTo>
                  <a:pt x="411847" y="0"/>
                </a:lnTo>
                <a:lnTo>
                  <a:pt x="411847" y="519680"/>
                </a:lnTo>
                <a:lnTo>
                  <a:pt x="0" y="5196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33" name="Freeform 133"/>
          <p:cNvSpPr/>
          <p:nvPr/>
        </p:nvSpPr>
        <p:spPr>
          <a:xfrm>
            <a:off x="3320089" y="8454410"/>
            <a:ext cx="411847" cy="519680"/>
          </a:xfrm>
          <a:custGeom>
            <a:avLst/>
            <a:gdLst/>
            <a:ahLst/>
            <a:cxnLst/>
            <a:rect l="l" t="t" r="r" b="b"/>
            <a:pathLst>
              <a:path w="411847" h="519680">
                <a:moveTo>
                  <a:pt x="0" y="0"/>
                </a:moveTo>
                <a:lnTo>
                  <a:pt x="411847" y="0"/>
                </a:lnTo>
                <a:lnTo>
                  <a:pt x="411847" y="519681"/>
                </a:lnTo>
                <a:lnTo>
                  <a:pt x="0" y="5196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34" name="Freeform 134"/>
          <p:cNvSpPr/>
          <p:nvPr/>
        </p:nvSpPr>
        <p:spPr>
          <a:xfrm>
            <a:off x="3731936" y="8454410"/>
            <a:ext cx="411847" cy="519680"/>
          </a:xfrm>
          <a:custGeom>
            <a:avLst/>
            <a:gdLst/>
            <a:ahLst/>
            <a:cxnLst/>
            <a:rect l="l" t="t" r="r" b="b"/>
            <a:pathLst>
              <a:path w="411847" h="519680">
                <a:moveTo>
                  <a:pt x="0" y="0"/>
                </a:moveTo>
                <a:lnTo>
                  <a:pt x="411846" y="0"/>
                </a:lnTo>
                <a:lnTo>
                  <a:pt x="411846" y="519681"/>
                </a:lnTo>
                <a:lnTo>
                  <a:pt x="0" y="51968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35" name="TextBox 135"/>
          <p:cNvSpPr txBox="1"/>
          <p:nvPr/>
        </p:nvSpPr>
        <p:spPr>
          <a:xfrm>
            <a:off x="3255229" y="4439621"/>
            <a:ext cx="1920187" cy="920212"/>
          </a:xfrm>
          <a:prstGeom prst="rect">
            <a:avLst/>
          </a:prstGeom>
        </p:spPr>
        <p:txBody>
          <a:bodyPr lIns="0" tIns="0" rIns="0" bIns="0" rtlCol="0" anchor="t">
            <a:spAutoFit/>
          </a:bodyPr>
          <a:lstStyle/>
          <a:p>
            <a:pPr algn="ctr">
              <a:lnSpc>
                <a:spcPts val="7554"/>
              </a:lnSpc>
            </a:pPr>
            <a:r>
              <a:rPr lang="en-US" sz="5396" b="1">
                <a:solidFill>
                  <a:srgbClr val="000000"/>
                </a:solidFill>
                <a:latin typeface="Caveat 1 Bold"/>
                <a:ea typeface="Caveat 1 Bold"/>
                <a:cs typeface="Caveat 1 Bold"/>
                <a:sym typeface="Caveat 1 Bold"/>
              </a:rPr>
              <a:t>£££</a:t>
            </a:r>
          </a:p>
        </p:txBody>
      </p:sp>
      <p:sp>
        <p:nvSpPr>
          <p:cNvPr id="136" name="TextBox 136"/>
          <p:cNvSpPr txBox="1"/>
          <p:nvPr/>
        </p:nvSpPr>
        <p:spPr>
          <a:xfrm>
            <a:off x="3461788" y="6308327"/>
            <a:ext cx="1564220" cy="752571"/>
          </a:xfrm>
          <a:prstGeom prst="rect">
            <a:avLst/>
          </a:prstGeom>
        </p:spPr>
        <p:txBody>
          <a:bodyPr lIns="0" tIns="0" rIns="0" bIns="0" rtlCol="0" anchor="t">
            <a:spAutoFit/>
          </a:bodyPr>
          <a:lstStyle/>
          <a:p>
            <a:pPr algn="ctr">
              <a:lnSpc>
                <a:spcPts val="6294"/>
              </a:lnSpc>
            </a:pPr>
            <a:r>
              <a:rPr lang="en-US" sz="4496" b="1">
                <a:solidFill>
                  <a:srgbClr val="000000"/>
                </a:solidFill>
                <a:latin typeface="Caveat 1 Bold"/>
                <a:ea typeface="Caveat 1 Bold"/>
                <a:cs typeface="Caveat 1 Bold"/>
                <a:sym typeface="Caveat 1 Bold"/>
              </a:rPr>
              <a:t>££</a:t>
            </a:r>
          </a:p>
        </p:txBody>
      </p:sp>
      <p:sp>
        <p:nvSpPr>
          <p:cNvPr id="137" name="TextBox 137"/>
          <p:cNvSpPr txBox="1"/>
          <p:nvPr/>
        </p:nvSpPr>
        <p:spPr>
          <a:xfrm>
            <a:off x="3461788" y="7798730"/>
            <a:ext cx="1564220" cy="778606"/>
          </a:xfrm>
          <a:prstGeom prst="rect">
            <a:avLst/>
          </a:prstGeom>
        </p:spPr>
        <p:txBody>
          <a:bodyPr lIns="0" tIns="0" rIns="0" bIns="0" rtlCol="0" anchor="t">
            <a:spAutoFit/>
          </a:bodyPr>
          <a:lstStyle/>
          <a:p>
            <a:pPr algn="ctr">
              <a:lnSpc>
                <a:spcPts val="6434"/>
              </a:lnSpc>
            </a:pPr>
            <a:r>
              <a:rPr lang="en-US" sz="4596" b="1">
                <a:solidFill>
                  <a:srgbClr val="000000"/>
                </a:solidFill>
                <a:latin typeface="Caveat 1 Bold"/>
                <a:ea typeface="Caveat 1 Bold"/>
                <a:cs typeface="Caveat 1 Bold"/>
                <a:sym typeface="Caveat 1 Bold"/>
              </a:rPr>
              <a:t>£</a:t>
            </a:r>
          </a:p>
        </p:txBody>
      </p:sp>
      <p:sp>
        <p:nvSpPr>
          <p:cNvPr id="138" name="TextBox 138"/>
          <p:cNvSpPr txBox="1"/>
          <p:nvPr/>
        </p:nvSpPr>
        <p:spPr>
          <a:xfrm>
            <a:off x="521236" y="361382"/>
            <a:ext cx="14092930" cy="1265155"/>
          </a:xfrm>
          <a:prstGeom prst="rect">
            <a:avLst/>
          </a:prstGeom>
        </p:spPr>
        <p:txBody>
          <a:bodyPr lIns="0" tIns="0" rIns="0" bIns="0" rtlCol="0" anchor="t">
            <a:spAutoFit/>
          </a:bodyPr>
          <a:lstStyle/>
          <a:p>
            <a:pPr algn="ctr">
              <a:lnSpc>
                <a:spcPts val="5098"/>
              </a:lnSpc>
              <a:spcBef>
                <a:spcPct val="0"/>
              </a:spcBef>
            </a:pPr>
            <a:r>
              <a:rPr lang="en-US" sz="3642" b="1" dirty="0">
                <a:solidFill>
                  <a:srgbClr val="000000"/>
                </a:solidFill>
                <a:latin typeface="Canva Sans Bold"/>
                <a:ea typeface="Canva Sans Bold"/>
                <a:cs typeface="Canva Sans Bold"/>
                <a:sym typeface="Canva Sans Bold"/>
              </a:rPr>
              <a:t>The impact is clear, but the grant funding is coming to an end, so will you help us sustain this into the future?</a:t>
            </a:r>
          </a:p>
        </p:txBody>
      </p:sp>
      <p:grpSp>
        <p:nvGrpSpPr>
          <p:cNvPr id="139" name="Group 139"/>
          <p:cNvGrpSpPr/>
          <p:nvPr/>
        </p:nvGrpSpPr>
        <p:grpSpPr>
          <a:xfrm>
            <a:off x="15664420" y="150007"/>
            <a:ext cx="2246896" cy="3210206"/>
            <a:chOff x="0" y="0"/>
            <a:chExt cx="2995862" cy="4280275"/>
          </a:xfrm>
        </p:grpSpPr>
        <p:sp>
          <p:nvSpPr>
            <p:cNvPr id="140" name="TextBox 140"/>
            <p:cNvSpPr txBox="1"/>
            <p:nvPr/>
          </p:nvSpPr>
          <p:spPr>
            <a:xfrm>
              <a:off x="162661" y="2273449"/>
              <a:ext cx="2670540" cy="938671"/>
            </a:xfrm>
            <a:prstGeom prst="rect">
              <a:avLst/>
            </a:prstGeom>
          </p:spPr>
          <p:txBody>
            <a:bodyPr lIns="0" tIns="0" rIns="0" bIns="0" rtlCol="0" anchor="t">
              <a:spAutoFit/>
            </a:bodyPr>
            <a:lstStyle/>
            <a:p>
              <a:pPr algn="ctr">
                <a:lnSpc>
                  <a:spcPts val="5927"/>
                </a:lnSpc>
              </a:pPr>
              <a:r>
                <a:rPr lang="en-US" sz="4233">
                  <a:solidFill>
                    <a:srgbClr val="460059"/>
                  </a:solidFill>
                  <a:latin typeface="Caveat 2"/>
                  <a:ea typeface="Caveat 2"/>
                  <a:cs typeface="Caveat 2"/>
                  <a:sym typeface="Caveat 2"/>
                </a:rPr>
                <a:t>Next Steps</a:t>
              </a:r>
            </a:p>
          </p:txBody>
        </p:sp>
        <p:sp>
          <p:nvSpPr>
            <p:cNvPr id="141" name="TextBox 141"/>
            <p:cNvSpPr txBox="1"/>
            <p:nvPr/>
          </p:nvSpPr>
          <p:spPr>
            <a:xfrm>
              <a:off x="0" y="3218968"/>
              <a:ext cx="2995862" cy="1061307"/>
            </a:xfrm>
            <a:prstGeom prst="rect">
              <a:avLst/>
            </a:prstGeom>
          </p:spPr>
          <p:txBody>
            <a:bodyPr lIns="0" tIns="0" rIns="0" bIns="0" rtlCol="0" anchor="t">
              <a:spAutoFit/>
            </a:bodyPr>
            <a:lstStyle/>
            <a:p>
              <a:pPr algn="ctr">
                <a:lnSpc>
                  <a:spcPts val="2177"/>
                </a:lnSpc>
              </a:pPr>
              <a:r>
                <a:rPr lang="en-US" sz="1327" spc="1062">
                  <a:solidFill>
                    <a:srgbClr val="E9385E"/>
                  </a:solidFill>
                  <a:latin typeface="Montserrat Extra-Bold"/>
                  <a:ea typeface="Montserrat Extra-Bold"/>
                  <a:cs typeface="Montserrat Extra-Bold"/>
                  <a:sym typeface="Montserrat Extra-Bold"/>
                </a:rPr>
                <a:t>PATHWAY 2026 APPEAL</a:t>
              </a:r>
            </a:p>
          </p:txBody>
        </p:sp>
        <p:sp>
          <p:nvSpPr>
            <p:cNvPr id="142" name="Freeform 142"/>
            <p:cNvSpPr/>
            <p:nvPr/>
          </p:nvSpPr>
          <p:spPr>
            <a:xfrm>
              <a:off x="774609" y="0"/>
              <a:ext cx="1446643" cy="2542025"/>
            </a:xfrm>
            <a:custGeom>
              <a:avLst/>
              <a:gdLst/>
              <a:ahLst/>
              <a:cxnLst/>
              <a:rect l="l" t="t" r="r" b="b"/>
              <a:pathLst>
                <a:path w="1446643" h="2542025">
                  <a:moveTo>
                    <a:pt x="0" y="0"/>
                  </a:moveTo>
                  <a:lnTo>
                    <a:pt x="1446644" y="0"/>
                  </a:lnTo>
                  <a:lnTo>
                    <a:pt x="1446644" y="2542025"/>
                  </a:lnTo>
                  <a:lnTo>
                    <a:pt x="0" y="2542025"/>
                  </a:lnTo>
                  <a:lnTo>
                    <a:pt x="0" y="0"/>
                  </a:lnTo>
                  <a:close/>
                </a:path>
              </a:pathLst>
            </a:custGeom>
            <a:blipFill>
              <a:blip r:embed="rId11">
                <a:extLst>
                  <a:ext uri="{96DAC541-7B7A-43D3-8B79-37D633B846F1}">
                    <asvg:svgBlip xmlns:asvg="http://schemas.microsoft.com/office/drawing/2016/SVG/main" r:embed="rId12"/>
                  </a:ext>
                </a:extLst>
              </a:blip>
              <a:stretch>
                <a:fillRect t="-79" b="-79"/>
              </a:stretch>
            </a:blipFill>
          </p:spPr>
          <p:txBody>
            <a:bodyPr/>
            <a:lstStyle/>
            <a:p>
              <a:endParaRPr lang="en-GB"/>
            </a:p>
          </p:txBody>
        </p:sp>
      </p:grpSp>
      <p:grpSp>
        <p:nvGrpSpPr>
          <p:cNvPr id="143" name="Group 143"/>
          <p:cNvGrpSpPr/>
          <p:nvPr/>
        </p:nvGrpSpPr>
        <p:grpSpPr>
          <a:xfrm>
            <a:off x="431215" y="9516298"/>
            <a:ext cx="14486920" cy="617353"/>
            <a:chOff x="0" y="0"/>
            <a:chExt cx="5303587" cy="226010"/>
          </a:xfrm>
        </p:grpSpPr>
        <p:sp>
          <p:nvSpPr>
            <p:cNvPr id="144" name="Freeform 144"/>
            <p:cNvSpPr/>
            <p:nvPr/>
          </p:nvSpPr>
          <p:spPr>
            <a:xfrm>
              <a:off x="0" y="0"/>
              <a:ext cx="5303587" cy="226010"/>
            </a:xfrm>
            <a:custGeom>
              <a:avLst/>
              <a:gdLst/>
              <a:ahLst/>
              <a:cxnLst/>
              <a:rect l="l" t="t" r="r" b="b"/>
              <a:pathLst>
                <a:path w="5303587" h="226010">
                  <a:moveTo>
                    <a:pt x="19356" y="0"/>
                  </a:moveTo>
                  <a:lnTo>
                    <a:pt x="5284231" y="0"/>
                  </a:lnTo>
                  <a:cubicBezTo>
                    <a:pt x="5289364" y="0"/>
                    <a:pt x="5294287" y="2039"/>
                    <a:pt x="5297917" y="5669"/>
                  </a:cubicBezTo>
                  <a:cubicBezTo>
                    <a:pt x="5301547" y="9299"/>
                    <a:pt x="5303587" y="14223"/>
                    <a:pt x="5303587" y="19356"/>
                  </a:cubicBezTo>
                  <a:lnTo>
                    <a:pt x="5303587" y="206653"/>
                  </a:lnTo>
                  <a:cubicBezTo>
                    <a:pt x="5303587" y="217344"/>
                    <a:pt x="5294921" y="226010"/>
                    <a:pt x="5284231" y="226010"/>
                  </a:cubicBezTo>
                  <a:lnTo>
                    <a:pt x="19356" y="226010"/>
                  </a:lnTo>
                  <a:cubicBezTo>
                    <a:pt x="8666" y="226010"/>
                    <a:pt x="0" y="217344"/>
                    <a:pt x="0" y="206653"/>
                  </a:cubicBezTo>
                  <a:lnTo>
                    <a:pt x="0" y="19356"/>
                  </a:lnTo>
                  <a:cubicBezTo>
                    <a:pt x="0" y="8666"/>
                    <a:pt x="8666" y="0"/>
                    <a:pt x="19356" y="0"/>
                  </a:cubicBezTo>
                  <a:close/>
                </a:path>
              </a:pathLst>
            </a:custGeom>
            <a:solidFill>
              <a:srgbClr val="6CE5E8"/>
            </a:solidFill>
          </p:spPr>
          <p:txBody>
            <a:bodyPr/>
            <a:lstStyle/>
            <a:p>
              <a:endParaRPr lang="en-GB"/>
            </a:p>
          </p:txBody>
        </p:sp>
        <p:sp>
          <p:nvSpPr>
            <p:cNvPr id="145" name="TextBox 145"/>
            <p:cNvSpPr txBox="1"/>
            <p:nvPr/>
          </p:nvSpPr>
          <p:spPr>
            <a:xfrm>
              <a:off x="0" y="-28575"/>
              <a:ext cx="5303587" cy="254585"/>
            </a:xfrm>
            <a:prstGeom prst="rect">
              <a:avLst/>
            </a:prstGeom>
          </p:spPr>
          <p:txBody>
            <a:bodyPr lIns="49729" tIns="49729" rIns="49729" bIns="49729" rtlCol="0" anchor="ctr"/>
            <a:lstStyle/>
            <a:p>
              <a:pPr algn="ctr">
                <a:lnSpc>
                  <a:spcPts val="1912"/>
                </a:lnSpc>
              </a:pPr>
              <a:r>
                <a:rPr lang="en-US" sz="1366">
                  <a:solidFill>
                    <a:srgbClr val="000000"/>
                  </a:solidFill>
                  <a:latin typeface="Canva Sans"/>
                  <a:ea typeface="Canva Sans"/>
                  <a:cs typeface="Canva Sans"/>
                  <a:sym typeface="Canva Sans"/>
                </a:rPr>
                <a:t> t</a:t>
              </a:r>
            </a:p>
          </p:txBody>
        </p:sp>
      </p:grpSp>
      <p:sp>
        <p:nvSpPr>
          <p:cNvPr id="146" name="TextBox 146"/>
          <p:cNvSpPr txBox="1"/>
          <p:nvPr/>
        </p:nvSpPr>
        <p:spPr>
          <a:xfrm>
            <a:off x="457200" y="9574650"/>
            <a:ext cx="14463610" cy="456279"/>
          </a:xfrm>
          <a:prstGeom prst="rect">
            <a:avLst/>
          </a:prstGeom>
        </p:spPr>
        <p:txBody>
          <a:bodyPr wrap="square" lIns="0" tIns="0" rIns="0" bIns="0" rtlCol="0" anchor="t">
            <a:spAutoFit/>
          </a:bodyPr>
          <a:lstStyle/>
          <a:p>
            <a:pPr algn="ctr">
              <a:lnSpc>
                <a:spcPts val="3838"/>
              </a:lnSpc>
              <a:spcBef>
                <a:spcPct val="0"/>
              </a:spcBef>
            </a:pPr>
            <a:r>
              <a:rPr lang="en-US" sz="2742" b="1" dirty="0">
                <a:solidFill>
                  <a:srgbClr val="000000"/>
                </a:solidFill>
                <a:latin typeface="Canva Sans Bold"/>
                <a:ea typeface="Canva Sans Bold"/>
                <a:cs typeface="Canva Sans Bold"/>
                <a:sym typeface="Canva Sans Bold"/>
              </a:rPr>
              <a:t>Can you help us by giving a monthly/quarterly/annual donation towards this target?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D"/>
        </a:solidFill>
        <a:effectLst/>
      </p:bgPr>
    </p:bg>
    <p:spTree>
      <p:nvGrpSpPr>
        <p:cNvPr id="1" name=""/>
        <p:cNvGrpSpPr/>
        <p:nvPr/>
      </p:nvGrpSpPr>
      <p:grpSpPr>
        <a:xfrm>
          <a:off x="0" y="0"/>
          <a:ext cx="0" cy="0"/>
          <a:chOff x="0" y="0"/>
          <a:chExt cx="0" cy="0"/>
        </a:xfrm>
      </p:grpSpPr>
      <p:grpSp>
        <p:nvGrpSpPr>
          <p:cNvPr id="2" name="Group 2"/>
          <p:cNvGrpSpPr/>
          <p:nvPr/>
        </p:nvGrpSpPr>
        <p:grpSpPr>
          <a:xfrm>
            <a:off x="5778416" y="5800711"/>
            <a:ext cx="4006496" cy="681647"/>
            <a:chOff x="0" y="0"/>
            <a:chExt cx="1492367" cy="253904"/>
          </a:xfrm>
        </p:grpSpPr>
        <p:sp>
          <p:nvSpPr>
            <p:cNvPr id="3" name="Freeform 3"/>
            <p:cNvSpPr/>
            <p:nvPr/>
          </p:nvSpPr>
          <p:spPr>
            <a:xfrm>
              <a:off x="0" y="0"/>
              <a:ext cx="1492367" cy="253904"/>
            </a:xfrm>
            <a:custGeom>
              <a:avLst/>
              <a:gdLst/>
              <a:ahLst/>
              <a:cxnLst/>
              <a:rect l="l" t="t" r="r" b="b"/>
              <a:pathLst>
                <a:path w="1492367" h="253904">
                  <a:moveTo>
                    <a:pt x="0" y="0"/>
                  </a:moveTo>
                  <a:lnTo>
                    <a:pt x="1492367" y="0"/>
                  </a:lnTo>
                  <a:lnTo>
                    <a:pt x="1492367" y="253904"/>
                  </a:lnTo>
                  <a:lnTo>
                    <a:pt x="0" y="253904"/>
                  </a:lnTo>
                  <a:close/>
                </a:path>
              </a:pathLst>
            </a:custGeom>
            <a:solidFill>
              <a:srgbClr val="FFFFFF"/>
            </a:solidFill>
          </p:spPr>
          <p:txBody>
            <a:bodyPr/>
            <a:lstStyle/>
            <a:p>
              <a:endParaRPr lang="en-GB"/>
            </a:p>
          </p:txBody>
        </p:sp>
        <p:sp>
          <p:nvSpPr>
            <p:cNvPr id="4" name="TextBox 4"/>
            <p:cNvSpPr txBox="1"/>
            <p:nvPr/>
          </p:nvSpPr>
          <p:spPr>
            <a:xfrm>
              <a:off x="0" y="-19050"/>
              <a:ext cx="1492367" cy="272954"/>
            </a:xfrm>
            <a:prstGeom prst="rect">
              <a:avLst/>
            </a:prstGeom>
          </p:spPr>
          <p:txBody>
            <a:bodyPr lIns="48876" tIns="48876" rIns="48876" bIns="48876" rtlCol="0" anchor="ctr"/>
            <a:lstStyle/>
            <a:p>
              <a:pPr algn="ctr">
                <a:lnSpc>
                  <a:spcPts val="1329"/>
                </a:lnSpc>
              </a:pPr>
              <a:endParaRPr/>
            </a:p>
          </p:txBody>
        </p:sp>
      </p:grpSp>
      <p:grpSp>
        <p:nvGrpSpPr>
          <p:cNvPr id="5" name="Group 5"/>
          <p:cNvGrpSpPr/>
          <p:nvPr/>
        </p:nvGrpSpPr>
        <p:grpSpPr>
          <a:xfrm>
            <a:off x="594670" y="5143500"/>
            <a:ext cx="17211932" cy="4942933"/>
            <a:chOff x="0" y="0"/>
            <a:chExt cx="2416942" cy="694099"/>
          </a:xfrm>
        </p:grpSpPr>
        <p:sp>
          <p:nvSpPr>
            <p:cNvPr id="6" name="Freeform 6"/>
            <p:cNvSpPr/>
            <p:nvPr/>
          </p:nvSpPr>
          <p:spPr>
            <a:xfrm>
              <a:off x="0" y="0"/>
              <a:ext cx="2416942" cy="694099"/>
            </a:xfrm>
            <a:custGeom>
              <a:avLst/>
              <a:gdLst/>
              <a:ahLst/>
              <a:cxnLst/>
              <a:rect l="l" t="t" r="r" b="b"/>
              <a:pathLst>
                <a:path w="2416942" h="694099">
                  <a:moveTo>
                    <a:pt x="0" y="0"/>
                  </a:moveTo>
                  <a:lnTo>
                    <a:pt x="2416942" y="0"/>
                  </a:lnTo>
                  <a:lnTo>
                    <a:pt x="2416942" y="694099"/>
                  </a:lnTo>
                  <a:lnTo>
                    <a:pt x="0" y="694099"/>
                  </a:lnTo>
                  <a:close/>
                </a:path>
              </a:pathLst>
            </a:custGeom>
            <a:gradFill rotWithShape="1">
              <a:gsLst>
                <a:gs pos="0">
                  <a:srgbClr val="458AC6">
                    <a:alpha val="100000"/>
                  </a:srgbClr>
                </a:gs>
                <a:gs pos="100000">
                  <a:srgbClr val="9F9F9F">
                    <a:alpha val="100000"/>
                  </a:srgbClr>
                </a:gs>
              </a:gsLst>
              <a:lin ang="0"/>
            </a:gradFill>
          </p:spPr>
          <p:txBody>
            <a:bodyPr/>
            <a:lstStyle/>
            <a:p>
              <a:endParaRPr lang="en-GB"/>
            </a:p>
          </p:txBody>
        </p:sp>
        <p:sp>
          <p:nvSpPr>
            <p:cNvPr id="7" name="TextBox 7"/>
            <p:cNvSpPr txBox="1"/>
            <p:nvPr/>
          </p:nvSpPr>
          <p:spPr>
            <a:xfrm>
              <a:off x="0" y="-28575"/>
              <a:ext cx="2416942" cy="722674"/>
            </a:xfrm>
            <a:prstGeom prst="rect">
              <a:avLst/>
            </a:prstGeom>
          </p:spPr>
          <p:txBody>
            <a:bodyPr lIns="70331" tIns="70331" rIns="70331" bIns="70331" rtlCol="0" anchor="ctr"/>
            <a:lstStyle/>
            <a:p>
              <a:pPr algn="ctr">
                <a:lnSpc>
                  <a:spcPts val="1912"/>
                </a:lnSpc>
              </a:pPr>
              <a:endParaRPr/>
            </a:p>
          </p:txBody>
        </p:sp>
      </p:grpSp>
      <p:sp>
        <p:nvSpPr>
          <p:cNvPr id="8" name="TextBox 8"/>
          <p:cNvSpPr txBox="1"/>
          <p:nvPr/>
        </p:nvSpPr>
        <p:spPr>
          <a:xfrm>
            <a:off x="838542" y="5821762"/>
            <a:ext cx="16610916" cy="3453060"/>
          </a:xfrm>
          <a:prstGeom prst="rect">
            <a:avLst/>
          </a:prstGeom>
        </p:spPr>
        <p:txBody>
          <a:bodyPr lIns="0" tIns="0" rIns="0" bIns="0" rtlCol="0" anchor="t">
            <a:spAutoFit/>
          </a:bodyPr>
          <a:lstStyle/>
          <a:p>
            <a:pPr algn="ctr">
              <a:lnSpc>
                <a:spcPts val="9173"/>
              </a:lnSpc>
            </a:pPr>
            <a:endParaRPr/>
          </a:p>
          <a:p>
            <a:pPr algn="ctr">
              <a:lnSpc>
                <a:spcPts val="9173"/>
              </a:lnSpc>
            </a:pPr>
            <a:r>
              <a:rPr lang="en-US" sz="6552" b="1">
                <a:solidFill>
                  <a:srgbClr val="FFC851"/>
                </a:solidFill>
                <a:latin typeface="Montserrat Classic Bold"/>
                <a:ea typeface="Montserrat Classic Bold"/>
                <a:cs typeface="Montserrat Classic Bold"/>
                <a:sym typeface="Montserrat Classic Bold"/>
              </a:rPr>
              <a:t>www.pathwayonline.co.uk</a:t>
            </a:r>
          </a:p>
          <a:p>
            <a:pPr algn="ctr">
              <a:lnSpc>
                <a:spcPts val="9173"/>
              </a:lnSpc>
            </a:pPr>
            <a:r>
              <a:rPr lang="en-US" sz="6552" b="1">
                <a:solidFill>
                  <a:srgbClr val="FFC851"/>
                </a:solidFill>
                <a:latin typeface="Montserrat Classic Bold"/>
                <a:ea typeface="Montserrat Classic Bold"/>
                <a:cs typeface="Montserrat Classic Bold"/>
                <a:sym typeface="Montserrat Classic Bold"/>
              </a:rPr>
              <a:t>@pathwayforschools</a:t>
            </a:r>
          </a:p>
        </p:txBody>
      </p:sp>
      <p:sp>
        <p:nvSpPr>
          <p:cNvPr id="9" name="TextBox 9"/>
          <p:cNvSpPr txBox="1"/>
          <p:nvPr/>
        </p:nvSpPr>
        <p:spPr>
          <a:xfrm>
            <a:off x="838542" y="5853109"/>
            <a:ext cx="16149401" cy="815763"/>
          </a:xfrm>
          <a:prstGeom prst="rect">
            <a:avLst/>
          </a:prstGeom>
        </p:spPr>
        <p:txBody>
          <a:bodyPr lIns="0" tIns="0" rIns="0" bIns="0" rtlCol="0" anchor="t">
            <a:spAutoFit/>
          </a:bodyPr>
          <a:lstStyle/>
          <a:p>
            <a:pPr algn="ctr">
              <a:lnSpc>
                <a:spcPts val="6810"/>
              </a:lnSpc>
            </a:pPr>
            <a:r>
              <a:rPr lang="en-US" sz="4864">
                <a:solidFill>
                  <a:srgbClr val="FCFCFC"/>
                </a:solidFill>
                <a:latin typeface="Montserrat Extra-Bold"/>
                <a:ea typeface="Montserrat Extra-Bold"/>
                <a:cs typeface="Montserrat Extra-Bold"/>
                <a:sym typeface="Montserrat Extra-Bold"/>
              </a:rPr>
              <a:t>Let’s keep in touch</a:t>
            </a:r>
          </a:p>
        </p:txBody>
      </p:sp>
      <p:grpSp>
        <p:nvGrpSpPr>
          <p:cNvPr id="10" name="Group 10"/>
          <p:cNvGrpSpPr/>
          <p:nvPr/>
        </p:nvGrpSpPr>
        <p:grpSpPr>
          <a:xfrm>
            <a:off x="4539374" y="876936"/>
            <a:ext cx="13267228" cy="3422605"/>
            <a:chOff x="0" y="0"/>
            <a:chExt cx="2684281" cy="692476"/>
          </a:xfrm>
        </p:grpSpPr>
        <p:sp>
          <p:nvSpPr>
            <p:cNvPr id="11" name="Freeform 11"/>
            <p:cNvSpPr/>
            <p:nvPr/>
          </p:nvSpPr>
          <p:spPr>
            <a:xfrm>
              <a:off x="0" y="0"/>
              <a:ext cx="2684281" cy="692476"/>
            </a:xfrm>
            <a:custGeom>
              <a:avLst/>
              <a:gdLst/>
              <a:ahLst/>
              <a:cxnLst/>
              <a:rect l="l" t="t" r="r" b="b"/>
              <a:pathLst>
                <a:path w="2684281" h="692476">
                  <a:moveTo>
                    <a:pt x="0" y="0"/>
                  </a:moveTo>
                  <a:lnTo>
                    <a:pt x="2684281" y="0"/>
                  </a:lnTo>
                  <a:lnTo>
                    <a:pt x="2684281" y="692476"/>
                  </a:lnTo>
                  <a:lnTo>
                    <a:pt x="0" y="692476"/>
                  </a:lnTo>
                  <a:close/>
                </a:path>
              </a:pathLst>
            </a:custGeom>
            <a:solidFill>
              <a:srgbClr val="FFE959"/>
            </a:solidFill>
          </p:spPr>
          <p:txBody>
            <a:bodyPr/>
            <a:lstStyle/>
            <a:p>
              <a:endParaRPr lang="en-GB"/>
            </a:p>
          </p:txBody>
        </p:sp>
      </p:grpSp>
      <p:sp>
        <p:nvSpPr>
          <p:cNvPr id="12" name="TextBox 12"/>
          <p:cNvSpPr txBox="1"/>
          <p:nvPr/>
        </p:nvSpPr>
        <p:spPr>
          <a:xfrm>
            <a:off x="4539374" y="867411"/>
            <a:ext cx="12719926" cy="3262778"/>
          </a:xfrm>
          <a:prstGeom prst="rect">
            <a:avLst/>
          </a:prstGeom>
        </p:spPr>
        <p:txBody>
          <a:bodyPr lIns="0" tIns="0" rIns="0" bIns="0" rtlCol="0" anchor="t">
            <a:spAutoFit/>
          </a:bodyPr>
          <a:lstStyle/>
          <a:p>
            <a:pPr marL="1536445" lvl="1" indent="-768223" algn="just">
              <a:lnSpc>
                <a:spcPts val="8682"/>
              </a:lnSpc>
              <a:buFont typeface="Arial"/>
              <a:buChar char="•"/>
            </a:pPr>
            <a:r>
              <a:rPr lang="en-US" sz="7116">
                <a:solidFill>
                  <a:srgbClr val="5C7B94"/>
                </a:solidFill>
                <a:latin typeface="Caveat 1"/>
                <a:ea typeface="Caveat 1"/>
                <a:cs typeface="Caveat 1"/>
                <a:sym typeface="Caveat 1"/>
              </a:rPr>
              <a:t>Partner with us in the work</a:t>
            </a:r>
          </a:p>
          <a:p>
            <a:pPr marL="1536445" lvl="1" indent="-768223" algn="just">
              <a:lnSpc>
                <a:spcPts val="8682"/>
              </a:lnSpc>
              <a:buFont typeface="Arial"/>
              <a:buChar char="•"/>
            </a:pPr>
            <a:r>
              <a:rPr lang="en-US" sz="7116">
                <a:solidFill>
                  <a:srgbClr val="5C7B94"/>
                </a:solidFill>
                <a:latin typeface="Caveat 1"/>
                <a:ea typeface="Caveat 1"/>
                <a:cs typeface="Caveat 1"/>
                <a:sym typeface="Caveat 1"/>
              </a:rPr>
              <a:t>Partner with us in prayer</a:t>
            </a:r>
          </a:p>
          <a:p>
            <a:pPr marL="1536445" lvl="1" indent="-768223" algn="just">
              <a:lnSpc>
                <a:spcPts val="8682"/>
              </a:lnSpc>
              <a:buFont typeface="Arial"/>
              <a:buChar char="•"/>
            </a:pPr>
            <a:r>
              <a:rPr lang="en-US" sz="7116">
                <a:solidFill>
                  <a:srgbClr val="5C7B94"/>
                </a:solidFill>
                <a:latin typeface="Caveat 1"/>
                <a:ea typeface="Caveat 1"/>
                <a:cs typeface="Caveat 1"/>
                <a:sym typeface="Caveat 1"/>
              </a:rPr>
              <a:t>Partner with us in financial support</a:t>
            </a:r>
          </a:p>
        </p:txBody>
      </p:sp>
      <p:pic>
        <p:nvPicPr>
          <p:cNvPr id="13" name="Picture 13"/>
          <p:cNvPicPr>
            <a:picLocks noChangeAspect="1"/>
          </p:cNvPicPr>
          <p:nvPr/>
        </p:nvPicPr>
        <p:blipFill>
          <a:blip r:embed="rId2"/>
          <a:stretch>
            <a:fillRect/>
          </a:stretch>
        </p:blipFill>
        <p:spPr>
          <a:xfrm>
            <a:off x="421763" y="534676"/>
            <a:ext cx="4107126" cy="4107126"/>
          </a:xfrm>
          <a:prstGeom prst="rect">
            <a:avLst/>
          </a:prstGeom>
        </p:spPr>
      </p:pic>
      <p:sp>
        <p:nvSpPr>
          <p:cNvPr id="14" name="TextBox 14"/>
          <p:cNvSpPr txBox="1"/>
          <p:nvPr/>
        </p:nvSpPr>
        <p:spPr>
          <a:xfrm>
            <a:off x="685800" y="4251916"/>
            <a:ext cx="3393742" cy="495301"/>
          </a:xfrm>
          <a:prstGeom prst="rect">
            <a:avLst/>
          </a:prstGeom>
        </p:spPr>
        <p:txBody>
          <a:bodyPr wrap="square" lIns="0" tIns="0" rIns="0" bIns="0" rtlCol="0" anchor="t">
            <a:spAutoFit/>
          </a:bodyPr>
          <a:lstStyle/>
          <a:p>
            <a:pPr algn="ctr">
              <a:lnSpc>
                <a:spcPts val="4199"/>
              </a:lnSpc>
            </a:pPr>
            <a:r>
              <a:rPr lang="en-US" sz="2999" dirty="0">
                <a:solidFill>
                  <a:srgbClr val="000000"/>
                </a:solidFill>
                <a:latin typeface="Montserrat 1"/>
                <a:ea typeface="Montserrat 1"/>
                <a:cs typeface="Montserrat 1"/>
                <a:sym typeface="Montserrat 1"/>
              </a:rPr>
              <a:t>Pathway website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D"/>
        </a:solidFill>
        <a:effectLst/>
      </p:bgPr>
    </p:bg>
    <p:spTree>
      <p:nvGrpSpPr>
        <p:cNvPr id="1" name=""/>
        <p:cNvGrpSpPr/>
        <p:nvPr/>
      </p:nvGrpSpPr>
      <p:grpSpPr>
        <a:xfrm>
          <a:off x="0" y="0"/>
          <a:ext cx="0" cy="0"/>
          <a:chOff x="0" y="0"/>
          <a:chExt cx="0" cy="0"/>
        </a:xfrm>
      </p:grpSpPr>
      <p:grpSp>
        <p:nvGrpSpPr>
          <p:cNvPr id="2" name="Group 2"/>
          <p:cNvGrpSpPr/>
          <p:nvPr/>
        </p:nvGrpSpPr>
        <p:grpSpPr>
          <a:xfrm>
            <a:off x="5259595" y="703196"/>
            <a:ext cx="5910551" cy="8662624"/>
            <a:chOff x="0" y="0"/>
            <a:chExt cx="1556688" cy="2281514"/>
          </a:xfrm>
        </p:grpSpPr>
        <p:sp>
          <p:nvSpPr>
            <p:cNvPr id="3" name="Freeform 3"/>
            <p:cNvSpPr/>
            <p:nvPr/>
          </p:nvSpPr>
          <p:spPr>
            <a:xfrm>
              <a:off x="0" y="0"/>
              <a:ext cx="1556688" cy="2281514"/>
            </a:xfrm>
            <a:custGeom>
              <a:avLst/>
              <a:gdLst/>
              <a:ahLst/>
              <a:cxnLst/>
              <a:rect l="l" t="t" r="r" b="b"/>
              <a:pathLst>
                <a:path w="1556688" h="2281514">
                  <a:moveTo>
                    <a:pt x="0" y="0"/>
                  </a:moveTo>
                  <a:lnTo>
                    <a:pt x="1556688" y="0"/>
                  </a:lnTo>
                  <a:lnTo>
                    <a:pt x="1556688" y="2281514"/>
                  </a:lnTo>
                  <a:lnTo>
                    <a:pt x="0" y="2281514"/>
                  </a:lnTo>
                  <a:close/>
                </a:path>
              </a:pathLst>
            </a:custGeom>
            <a:solidFill>
              <a:srgbClr val="FCFCFC"/>
            </a:solidFill>
          </p:spPr>
          <p:txBody>
            <a:bodyPr/>
            <a:lstStyle/>
            <a:p>
              <a:endParaRPr lang="en-GB"/>
            </a:p>
          </p:txBody>
        </p:sp>
        <p:sp>
          <p:nvSpPr>
            <p:cNvPr id="4" name="TextBox 4"/>
            <p:cNvSpPr txBox="1"/>
            <p:nvPr/>
          </p:nvSpPr>
          <p:spPr>
            <a:xfrm>
              <a:off x="0" y="-28575"/>
              <a:ext cx="1556688" cy="2310089"/>
            </a:xfrm>
            <a:prstGeom prst="rect">
              <a:avLst/>
            </a:prstGeom>
          </p:spPr>
          <p:txBody>
            <a:bodyPr lIns="50800" tIns="50800" rIns="50800" bIns="50800" rtlCol="0" anchor="ctr"/>
            <a:lstStyle/>
            <a:p>
              <a:pPr algn="ctr">
                <a:lnSpc>
                  <a:spcPts val="2298"/>
                </a:lnSpc>
              </a:pPr>
              <a:endParaRPr/>
            </a:p>
          </p:txBody>
        </p:sp>
      </p:grpSp>
      <p:grpSp>
        <p:nvGrpSpPr>
          <p:cNvPr id="5" name="Group 5"/>
          <p:cNvGrpSpPr/>
          <p:nvPr/>
        </p:nvGrpSpPr>
        <p:grpSpPr>
          <a:xfrm>
            <a:off x="5259595" y="785086"/>
            <a:ext cx="6053028" cy="8473214"/>
            <a:chOff x="0" y="-38100"/>
            <a:chExt cx="8070704" cy="11297619"/>
          </a:xfrm>
        </p:grpSpPr>
        <p:grpSp>
          <p:nvGrpSpPr>
            <p:cNvPr id="6" name="Group 6"/>
            <p:cNvGrpSpPr/>
            <p:nvPr/>
          </p:nvGrpSpPr>
          <p:grpSpPr>
            <a:xfrm>
              <a:off x="138597" y="8656293"/>
              <a:ext cx="3264853" cy="358280"/>
              <a:chOff x="0" y="0"/>
              <a:chExt cx="1076835" cy="118170"/>
            </a:xfrm>
          </p:grpSpPr>
          <p:sp>
            <p:nvSpPr>
              <p:cNvPr id="7" name="Freeform 7"/>
              <p:cNvSpPr/>
              <p:nvPr/>
            </p:nvSpPr>
            <p:spPr>
              <a:xfrm>
                <a:off x="0" y="0"/>
                <a:ext cx="1076835" cy="118170"/>
              </a:xfrm>
              <a:custGeom>
                <a:avLst/>
                <a:gdLst/>
                <a:ahLst/>
                <a:cxnLst/>
                <a:rect l="l" t="t" r="r" b="b"/>
                <a:pathLst>
                  <a:path w="1076835" h="118170">
                    <a:moveTo>
                      <a:pt x="59085" y="0"/>
                    </a:moveTo>
                    <a:lnTo>
                      <a:pt x="1017750" y="0"/>
                    </a:lnTo>
                    <a:cubicBezTo>
                      <a:pt x="1050382" y="0"/>
                      <a:pt x="1076835" y="26453"/>
                      <a:pt x="1076835" y="59085"/>
                    </a:cubicBezTo>
                    <a:lnTo>
                      <a:pt x="1076835" y="59085"/>
                    </a:lnTo>
                    <a:cubicBezTo>
                      <a:pt x="1076835" y="74755"/>
                      <a:pt x="1070610" y="89784"/>
                      <a:pt x="1059530" y="100865"/>
                    </a:cubicBezTo>
                    <a:cubicBezTo>
                      <a:pt x="1048449" y="111945"/>
                      <a:pt x="1033420" y="118170"/>
                      <a:pt x="1017750" y="118170"/>
                    </a:cubicBezTo>
                    <a:lnTo>
                      <a:pt x="59085" y="118170"/>
                    </a:lnTo>
                    <a:cubicBezTo>
                      <a:pt x="43415" y="118170"/>
                      <a:pt x="28386" y="111945"/>
                      <a:pt x="17306" y="100865"/>
                    </a:cubicBezTo>
                    <a:cubicBezTo>
                      <a:pt x="6225" y="89784"/>
                      <a:pt x="0" y="74755"/>
                      <a:pt x="0" y="59085"/>
                    </a:cubicBezTo>
                    <a:lnTo>
                      <a:pt x="0" y="59085"/>
                    </a:lnTo>
                    <a:cubicBezTo>
                      <a:pt x="0" y="43415"/>
                      <a:pt x="6225" y="28386"/>
                      <a:pt x="17306" y="17306"/>
                    </a:cubicBezTo>
                    <a:cubicBezTo>
                      <a:pt x="28386" y="6225"/>
                      <a:pt x="43415" y="0"/>
                      <a:pt x="59085" y="0"/>
                    </a:cubicBezTo>
                    <a:close/>
                  </a:path>
                </a:pathLst>
              </a:custGeom>
              <a:solidFill>
                <a:srgbClr val="FFFFFF">
                  <a:alpha val="60784"/>
                </a:srgbClr>
              </a:solidFill>
            </p:spPr>
            <p:txBody>
              <a:bodyPr/>
              <a:lstStyle/>
              <a:p>
                <a:endParaRPr lang="en-GB"/>
              </a:p>
            </p:txBody>
          </p:sp>
          <p:sp>
            <p:nvSpPr>
              <p:cNvPr id="8" name="TextBox 8"/>
              <p:cNvSpPr txBox="1"/>
              <p:nvPr/>
            </p:nvSpPr>
            <p:spPr>
              <a:xfrm>
                <a:off x="0" y="-28575"/>
                <a:ext cx="1076835" cy="146745"/>
              </a:xfrm>
              <a:prstGeom prst="rect">
                <a:avLst/>
              </a:prstGeom>
            </p:spPr>
            <p:txBody>
              <a:bodyPr lIns="50634" tIns="50634" rIns="50634" bIns="50634" rtlCol="0" anchor="ctr"/>
              <a:lstStyle/>
              <a:p>
                <a:pPr algn="ctr">
                  <a:lnSpc>
                    <a:spcPts val="1879"/>
                  </a:lnSpc>
                  <a:spcBef>
                    <a:spcPct val="0"/>
                  </a:spcBef>
                </a:pPr>
                <a:endParaRPr/>
              </a:p>
            </p:txBody>
          </p:sp>
        </p:grpSp>
        <p:grpSp>
          <p:nvGrpSpPr>
            <p:cNvPr id="9" name="Group 9"/>
            <p:cNvGrpSpPr/>
            <p:nvPr/>
          </p:nvGrpSpPr>
          <p:grpSpPr>
            <a:xfrm>
              <a:off x="106529" y="7621342"/>
              <a:ext cx="3296922" cy="358280"/>
              <a:chOff x="0" y="0"/>
              <a:chExt cx="1087412" cy="118170"/>
            </a:xfrm>
          </p:grpSpPr>
          <p:sp>
            <p:nvSpPr>
              <p:cNvPr id="10" name="Freeform 10"/>
              <p:cNvSpPr/>
              <p:nvPr/>
            </p:nvSpPr>
            <p:spPr>
              <a:xfrm>
                <a:off x="0" y="0"/>
                <a:ext cx="1087412" cy="118170"/>
              </a:xfrm>
              <a:custGeom>
                <a:avLst/>
                <a:gdLst/>
                <a:ahLst/>
                <a:cxnLst/>
                <a:rect l="l" t="t" r="r" b="b"/>
                <a:pathLst>
                  <a:path w="1087412" h="118170">
                    <a:moveTo>
                      <a:pt x="59085" y="0"/>
                    </a:moveTo>
                    <a:lnTo>
                      <a:pt x="1028327" y="0"/>
                    </a:lnTo>
                    <a:cubicBezTo>
                      <a:pt x="1043998" y="0"/>
                      <a:pt x="1059026" y="6225"/>
                      <a:pt x="1070107" y="17306"/>
                    </a:cubicBezTo>
                    <a:cubicBezTo>
                      <a:pt x="1081187" y="28386"/>
                      <a:pt x="1087412" y="43415"/>
                      <a:pt x="1087412" y="59085"/>
                    </a:cubicBezTo>
                    <a:lnTo>
                      <a:pt x="1087412" y="59085"/>
                    </a:lnTo>
                    <a:cubicBezTo>
                      <a:pt x="1087412" y="91717"/>
                      <a:pt x="1060959" y="118170"/>
                      <a:pt x="1028327" y="118170"/>
                    </a:cubicBezTo>
                    <a:lnTo>
                      <a:pt x="59085" y="118170"/>
                    </a:lnTo>
                    <a:cubicBezTo>
                      <a:pt x="43415" y="118170"/>
                      <a:pt x="28386" y="111945"/>
                      <a:pt x="17306" y="100865"/>
                    </a:cubicBezTo>
                    <a:cubicBezTo>
                      <a:pt x="6225" y="89784"/>
                      <a:pt x="0" y="74755"/>
                      <a:pt x="0" y="59085"/>
                    </a:cubicBezTo>
                    <a:lnTo>
                      <a:pt x="0" y="59085"/>
                    </a:lnTo>
                    <a:cubicBezTo>
                      <a:pt x="0" y="43415"/>
                      <a:pt x="6225" y="28386"/>
                      <a:pt x="17306" y="17306"/>
                    </a:cubicBezTo>
                    <a:cubicBezTo>
                      <a:pt x="28386" y="6225"/>
                      <a:pt x="43415" y="0"/>
                      <a:pt x="59085" y="0"/>
                    </a:cubicBezTo>
                    <a:close/>
                  </a:path>
                </a:pathLst>
              </a:custGeom>
              <a:solidFill>
                <a:srgbClr val="FFFFFF">
                  <a:alpha val="60784"/>
                </a:srgbClr>
              </a:solidFill>
            </p:spPr>
            <p:txBody>
              <a:bodyPr/>
              <a:lstStyle/>
              <a:p>
                <a:endParaRPr lang="en-GB"/>
              </a:p>
            </p:txBody>
          </p:sp>
          <p:sp>
            <p:nvSpPr>
              <p:cNvPr id="11" name="TextBox 11"/>
              <p:cNvSpPr txBox="1"/>
              <p:nvPr/>
            </p:nvSpPr>
            <p:spPr>
              <a:xfrm>
                <a:off x="0" y="-28575"/>
                <a:ext cx="1087412" cy="146745"/>
              </a:xfrm>
              <a:prstGeom prst="rect">
                <a:avLst/>
              </a:prstGeom>
            </p:spPr>
            <p:txBody>
              <a:bodyPr lIns="50634" tIns="50634" rIns="50634" bIns="50634" rtlCol="0" anchor="ctr"/>
              <a:lstStyle/>
              <a:p>
                <a:pPr algn="ctr">
                  <a:lnSpc>
                    <a:spcPts val="1879"/>
                  </a:lnSpc>
                  <a:spcBef>
                    <a:spcPct val="0"/>
                  </a:spcBef>
                </a:pPr>
                <a:endParaRPr/>
              </a:p>
            </p:txBody>
          </p:sp>
        </p:grpSp>
        <p:sp>
          <p:nvSpPr>
            <p:cNvPr id="12" name="TextBox 12"/>
            <p:cNvSpPr txBox="1"/>
            <p:nvPr/>
          </p:nvSpPr>
          <p:spPr>
            <a:xfrm>
              <a:off x="106529" y="-38100"/>
              <a:ext cx="5694764" cy="515453"/>
            </a:xfrm>
            <a:prstGeom prst="rect">
              <a:avLst/>
            </a:prstGeom>
          </p:spPr>
          <p:txBody>
            <a:bodyPr lIns="0" tIns="0" rIns="0" bIns="0" rtlCol="0" anchor="t">
              <a:spAutoFit/>
            </a:bodyPr>
            <a:lstStyle/>
            <a:p>
              <a:pPr algn="l">
                <a:lnSpc>
                  <a:spcPts val="2680"/>
                </a:lnSpc>
              </a:pPr>
              <a:r>
                <a:rPr lang="en-US" sz="2414">
                  <a:solidFill>
                    <a:srgbClr val="1C2120"/>
                  </a:solidFill>
                  <a:latin typeface="Agrandir"/>
                  <a:ea typeface="Agrandir"/>
                  <a:cs typeface="Agrandir"/>
                  <a:sym typeface="Agrandir"/>
                </a:rPr>
                <a:t>NEXT STEPS 2026</a:t>
              </a:r>
            </a:p>
          </p:txBody>
        </p:sp>
        <p:sp>
          <p:nvSpPr>
            <p:cNvPr id="13" name="TextBox 13"/>
            <p:cNvSpPr txBox="1"/>
            <p:nvPr/>
          </p:nvSpPr>
          <p:spPr>
            <a:xfrm>
              <a:off x="829729" y="342327"/>
              <a:ext cx="5022931" cy="387399"/>
            </a:xfrm>
            <a:prstGeom prst="rect">
              <a:avLst/>
            </a:prstGeom>
          </p:spPr>
          <p:txBody>
            <a:bodyPr lIns="0" tIns="0" rIns="0" bIns="0" rtlCol="0" anchor="t">
              <a:spAutoFit/>
            </a:bodyPr>
            <a:lstStyle/>
            <a:p>
              <a:pPr algn="r">
                <a:lnSpc>
                  <a:spcPts val="1910"/>
                </a:lnSpc>
              </a:pPr>
              <a:r>
                <a:rPr lang="en-US" sz="1720" i="1">
                  <a:solidFill>
                    <a:srgbClr val="1C2120"/>
                  </a:solidFill>
                  <a:latin typeface="Agrandir Italics"/>
                  <a:ea typeface="Agrandir Italics"/>
                  <a:cs typeface="Agrandir Italics"/>
                  <a:sym typeface="Agrandir Italics"/>
                </a:rPr>
                <a:t> APPEAL RESPONSE FORM </a:t>
              </a:r>
            </a:p>
          </p:txBody>
        </p:sp>
        <p:grpSp>
          <p:nvGrpSpPr>
            <p:cNvPr id="14" name="Group 14"/>
            <p:cNvGrpSpPr/>
            <p:nvPr/>
          </p:nvGrpSpPr>
          <p:grpSpPr>
            <a:xfrm>
              <a:off x="106529" y="10559636"/>
              <a:ext cx="7369990" cy="689180"/>
              <a:chOff x="0" y="0"/>
              <a:chExt cx="2485077" cy="232384"/>
            </a:xfrm>
          </p:grpSpPr>
          <p:sp>
            <p:nvSpPr>
              <p:cNvPr id="15" name="Freeform 15"/>
              <p:cNvSpPr/>
              <p:nvPr/>
            </p:nvSpPr>
            <p:spPr>
              <a:xfrm>
                <a:off x="0" y="0"/>
                <a:ext cx="2485077" cy="232384"/>
              </a:xfrm>
              <a:custGeom>
                <a:avLst/>
                <a:gdLst/>
                <a:ahLst/>
                <a:cxnLst/>
                <a:rect l="l" t="t" r="r" b="b"/>
                <a:pathLst>
                  <a:path w="2485077" h="232384">
                    <a:moveTo>
                      <a:pt x="30849" y="0"/>
                    </a:moveTo>
                    <a:lnTo>
                      <a:pt x="2454228" y="0"/>
                    </a:lnTo>
                    <a:cubicBezTo>
                      <a:pt x="2462409" y="0"/>
                      <a:pt x="2470256" y="3250"/>
                      <a:pt x="2476041" y="9036"/>
                    </a:cubicBezTo>
                    <a:cubicBezTo>
                      <a:pt x="2481827" y="14821"/>
                      <a:pt x="2485077" y="22668"/>
                      <a:pt x="2485077" y="30849"/>
                    </a:cubicBezTo>
                    <a:lnTo>
                      <a:pt x="2485077" y="201534"/>
                    </a:lnTo>
                    <a:cubicBezTo>
                      <a:pt x="2485077" y="209716"/>
                      <a:pt x="2481827" y="217563"/>
                      <a:pt x="2476041" y="223348"/>
                    </a:cubicBezTo>
                    <a:cubicBezTo>
                      <a:pt x="2470256" y="229134"/>
                      <a:pt x="2462409" y="232384"/>
                      <a:pt x="2454228" y="232384"/>
                    </a:cubicBezTo>
                    <a:lnTo>
                      <a:pt x="30849" y="232384"/>
                    </a:lnTo>
                    <a:cubicBezTo>
                      <a:pt x="22668" y="232384"/>
                      <a:pt x="14821" y="229134"/>
                      <a:pt x="9036" y="223348"/>
                    </a:cubicBezTo>
                    <a:cubicBezTo>
                      <a:pt x="3250" y="217563"/>
                      <a:pt x="0" y="209716"/>
                      <a:pt x="0" y="201534"/>
                    </a:cubicBezTo>
                    <a:lnTo>
                      <a:pt x="0" y="30849"/>
                    </a:lnTo>
                    <a:cubicBezTo>
                      <a:pt x="0" y="22668"/>
                      <a:pt x="3250" y="14821"/>
                      <a:pt x="9036" y="9036"/>
                    </a:cubicBezTo>
                    <a:cubicBezTo>
                      <a:pt x="14821" y="3250"/>
                      <a:pt x="22668" y="0"/>
                      <a:pt x="30849" y="0"/>
                    </a:cubicBezTo>
                    <a:close/>
                  </a:path>
                </a:pathLst>
              </a:custGeom>
              <a:solidFill>
                <a:srgbClr val="FFFFFF">
                  <a:alpha val="60784"/>
                </a:srgbClr>
              </a:solidFill>
            </p:spPr>
            <p:txBody>
              <a:bodyPr/>
              <a:lstStyle/>
              <a:p>
                <a:endParaRPr lang="en-GB"/>
              </a:p>
            </p:txBody>
          </p:sp>
          <p:sp>
            <p:nvSpPr>
              <p:cNvPr id="16" name="TextBox 16"/>
              <p:cNvSpPr txBox="1"/>
              <p:nvPr/>
            </p:nvSpPr>
            <p:spPr>
              <a:xfrm>
                <a:off x="0" y="-28575"/>
                <a:ext cx="2485077" cy="260959"/>
              </a:xfrm>
              <a:prstGeom prst="rect">
                <a:avLst/>
              </a:prstGeom>
            </p:spPr>
            <p:txBody>
              <a:bodyPr lIns="49529" tIns="49529" rIns="49529" bIns="49529" rtlCol="0" anchor="ctr"/>
              <a:lstStyle/>
              <a:p>
                <a:pPr algn="ctr">
                  <a:lnSpc>
                    <a:spcPts val="1879"/>
                  </a:lnSpc>
                  <a:spcBef>
                    <a:spcPct val="0"/>
                  </a:spcBef>
                </a:pPr>
                <a:endParaRPr/>
              </a:p>
            </p:txBody>
          </p:sp>
        </p:grpSp>
        <p:sp>
          <p:nvSpPr>
            <p:cNvPr id="17" name="AutoShape 17"/>
            <p:cNvSpPr/>
            <p:nvPr/>
          </p:nvSpPr>
          <p:spPr>
            <a:xfrm>
              <a:off x="0" y="555076"/>
              <a:ext cx="2215792" cy="0"/>
            </a:xfrm>
            <a:prstGeom prst="line">
              <a:avLst/>
            </a:prstGeom>
            <a:ln w="10383" cap="flat">
              <a:solidFill>
                <a:srgbClr val="1C2120"/>
              </a:solidFill>
              <a:prstDash val="solid"/>
              <a:headEnd type="none" w="sm" len="sm"/>
              <a:tailEnd type="none" w="sm" len="sm"/>
            </a:ln>
          </p:spPr>
          <p:txBody>
            <a:bodyPr/>
            <a:lstStyle/>
            <a:p>
              <a:endParaRPr lang="en-GB"/>
            </a:p>
          </p:txBody>
        </p:sp>
        <p:sp>
          <p:nvSpPr>
            <p:cNvPr id="18" name="AutoShape 18"/>
            <p:cNvSpPr/>
            <p:nvPr/>
          </p:nvSpPr>
          <p:spPr>
            <a:xfrm>
              <a:off x="3658946" y="238676"/>
              <a:ext cx="2142347" cy="0"/>
            </a:xfrm>
            <a:prstGeom prst="line">
              <a:avLst/>
            </a:prstGeom>
            <a:ln w="10383" cap="flat">
              <a:solidFill>
                <a:srgbClr val="1C2120"/>
              </a:solidFill>
              <a:prstDash val="solid"/>
              <a:headEnd type="none" w="sm" len="sm"/>
              <a:tailEnd type="none" w="sm" len="sm"/>
            </a:ln>
          </p:spPr>
          <p:txBody>
            <a:bodyPr/>
            <a:lstStyle/>
            <a:p>
              <a:endParaRPr lang="en-GB"/>
            </a:p>
          </p:txBody>
        </p:sp>
        <p:grpSp>
          <p:nvGrpSpPr>
            <p:cNvPr id="19" name="Group 19"/>
            <p:cNvGrpSpPr/>
            <p:nvPr/>
          </p:nvGrpSpPr>
          <p:grpSpPr>
            <a:xfrm>
              <a:off x="1930352" y="3792032"/>
              <a:ext cx="2324240" cy="321728"/>
              <a:chOff x="0" y="0"/>
              <a:chExt cx="783707" cy="108483"/>
            </a:xfrm>
          </p:grpSpPr>
          <p:sp>
            <p:nvSpPr>
              <p:cNvPr id="20" name="Freeform 20"/>
              <p:cNvSpPr/>
              <p:nvPr/>
            </p:nvSpPr>
            <p:spPr>
              <a:xfrm>
                <a:off x="0" y="0"/>
                <a:ext cx="783707" cy="108483"/>
              </a:xfrm>
              <a:custGeom>
                <a:avLst/>
                <a:gdLst/>
                <a:ahLst/>
                <a:cxnLst/>
                <a:rect l="l" t="t" r="r" b="b"/>
                <a:pathLst>
                  <a:path w="783707" h="108483">
                    <a:moveTo>
                      <a:pt x="54242" y="0"/>
                    </a:moveTo>
                    <a:lnTo>
                      <a:pt x="729466" y="0"/>
                    </a:lnTo>
                    <a:cubicBezTo>
                      <a:pt x="759423" y="0"/>
                      <a:pt x="783707" y="24285"/>
                      <a:pt x="783707" y="54242"/>
                    </a:cubicBezTo>
                    <a:lnTo>
                      <a:pt x="783707" y="54242"/>
                    </a:lnTo>
                    <a:cubicBezTo>
                      <a:pt x="783707" y="84198"/>
                      <a:pt x="759423" y="108483"/>
                      <a:pt x="729466" y="108483"/>
                    </a:cubicBezTo>
                    <a:lnTo>
                      <a:pt x="54242" y="108483"/>
                    </a:lnTo>
                    <a:cubicBezTo>
                      <a:pt x="24285" y="108483"/>
                      <a:pt x="0" y="84198"/>
                      <a:pt x="0" y="54242"/>
                    </a:cubicBezTo>
                    <a:lnTo>
                      <a:pt x="0" y="54242"/>
                    </a:lnTo>
                    <a:cubicBezTo>
                      <a:pt x="0" y="24285"/>
                      <a:pt x="24285" y="0"/>
                      <a:pt x="54242" y="0"/>
                    </a:cubicBezTo>
                    <a:close/>
                  </a:path>
                </a:pathLst>
              </a:custGeom>
              <a:solidFill>
                <a:srgbClr val="FFFFFF">
                  <a:alpha val="60784"/>
                </a:srgbClr>
              </a:solidFill>
            </p:spPr>
            <p:txBody>
              <a:bodyPr/>
              <a:lstStyle/>
              <a:p>
                <a:endParaRPr lang="en-GB"/>
              </a:p>
            </p:txBody>
          </p:sp>
          <p:sp>
            <p:nvSpPr>
              <p:cNvPr id="21" name="TextBox 21"/>
              <p:cNvSpPr txBox="1"/>
              <p:nvPr/>
            </p:nvSpPr>
            <p:spPr>
              <a:xfrm>
                <a:off x="0" y="-28575"/>
                <a:ext cx="783707" cy="137058"/>
              </a:xfrm>
              <a:prstGeom prst="rect">
                <a:avLst/>
              </a:prstGeom>
            </p:spPr>
            <p:txBody>
              <a:bodyPr lIns="49529" tIns="49529" rIns="49529" bIns="49529" rtlCol="0" anchor="ctr"/>
              <a:lstStyle/>
              <a:p>
                <a:pPr algn="ctr">
                  <a:lnSpc>
                    <a:spcPts val="1879"/>
                  </a:lnSpc>
                  <a:spcBef>
                    <a:spcPct val="0"/>
                  </a:spcBef>
                </a:pPr>
                <a:endParaRPr/>
              </a:p>
            </p:txBody>
          </p:sp>
        </p:grpSp>
        <p:grpSp>
          <p:nvGrpSpPr>
            <p:cNvPr id="22" name="Group 22"/>
            <p:cNvGrpSpPr/>
            <p:nvPr/>
          </p:nvGrpSpPr>
          <p:grpSpPr>
            <a:xfrm>
              <a:off x="1930352" y="4186444"/>
              <a:ext cx="5572842" cy="303673"/>
              <a:chOff x="0" y="0"/>
              <a:chExt cx="1879099" cy="102395"/>
            </a:xfrm>
          </p:grpSpPr>
          <p:sp>
            <p:nvSpPr>
              <p:cNvPr id="23" name="Freeform 23"/>
              <p:cNvSpPr/>
              <p:nvPr/>
            </p:nvSpPr>
            <p:spPr>
              <a:xfrm>
                <a:off x="0" y="0"/>
                <a:ext cx="1879099" cy="102395"/>
              </a:xfrm>
              <a:custGeom>
                <a:avLst/>
                <a:gdLst/>
                <a:ahLst/>
                <a:cxnLst/>
                <a:rect l="l" t="t" r="r" b="b"/>
                <a:pathLst>
                  <a:path w="1879099" h="102395">
                    <a:moveTo>
                      <a:pt x="40798" y="0"/>
                    </a:moveTo>
                    <a:lnTo>
                      <a:pt x="1838301" y="0"/>
                    </a:lnTo>
                    <a:cubicBezTo>
                      <a:pt x="1860833" y="0"/>
                      <a:pt x="1879099" y="18266"/>
                      <a:pt x="1879099" y="40798"/>
                    </a:cubicBezTo>
                    <a:lnTo>
                      <a:pt x="1879099" y="61598"/>
                    </a:lnTo>
                    <a:cubicBezTo>
                      <a:pt x="1879099" y="84129"/>
                      <a:pt x="1860833" y="102395"/>
                      <a:pt x="1838301" y="102395"/>
                    </a:cubicBezTo>
                    <a:lnTo>
                      <a:pt x="40798" y="102395"/>
                    </a:lnTo>
                    <a:cubicBezTo>
                      <a:pt x="18266" y="102395"/>
                      <a:pt x="0" y="84129"/>
                      <a:pt x="0" y="61598"/>
                    </a:cubicBezTo>
                    <a:lnTo>
                      <a:pt x="0" y="40798"/>
                    </a:lnTo>
                    <a:cubicBezTo>
                      <a:pt x="0" y="18266"/>
                      <a:pt x="18266" y="0"/>
                      <a:pt x="40798" y="0"/>
                    </a:cubicBezTo>
                    <a:close/>
                  </a:path>
                </a:pathLst>
              </a:custGeom>
              <a:solidFill>
                <a:srgbClr val="FFFFFF">
                  <a:alpha val="60784"/>
                </a:srgbClr>
              </a:solidFill>
            </p:spPr>
            <p:txBody>
              <a:bodyPr/>
              <a:lstStyle/>
              <a:p>
                <a:endParaRPr lang="en-GB"/>
              </a:p>
            </p:txBody>
          </p:sp>
          <p:sp>
            <p:nvSpPr>
              <p:cNvPr id="24" name="TextBox 24"/>
              <p:cNvSpPr txBox="1"/>
              <p:nvPr/>
            </p:nvSpPr>
            <p:spPr>
              <a:xfrm>
                <a:off x="0" y="-28575"/>
                <a:ext cx="1879099" cy="130970"/>
              </a:xfrm>
              <a:prstGeom prst="rect">
                <a:avLst/>
              </a:prstGeom>
            </p:spPr>
            <p:txBody>
              <a:bodyPr lIns="49529" tIns="49529" rIns="49529" bIns="49529" rtlCol="0" anchor="ctr"/>
              <a:lstStyle/>
              <a:p>
                <a:pPr algn="ctr">
                  <a:lnSpc>
                    <a:spcPts val="1879"/>
                  </a:lnSpc>
                  <a:spcBef>
                    <a:spcPct val="0"/>
                  </a:spcBef>
                </a:pPr>
                <a:endParaRPr/>
              </a:p>
            </p:txBody>
          </p:sp>
        </p:grpSp>
        <p:grpSp>
          <p:nvGrpSpPr>
            <p:cNvPr id="25" name="Group 25"/>
            <p:cNvGrpSpPr/>
            <p:nvPr/>
          </p:nvGrpSpPr>
          <p:grpSpPr>
            <a:xfrm>
              <a:off x="2171936" y="4274043"/>
              <a:ext cx="129701" cy="128477"/>
              <a:chOff x="0" y="0"/>
              <a:chExt cx="43734" cy="43321"/>
            </a:xfrm>
          </p:grpSpPr>
          <p:sp>
            <p:nvSpPr>
              <p:cNvPr id="26" name="Freeform 26"/>
              <p:cNvSpPr/>
              <p:nvPr/>
            </p:nvSpPr>
            <p:spPr>
              <a:xfrm>
                <a:off x="0" y="0"/>
                <a:ext cx="43734" cy="43321"/>
              </a:xfrm>
              <a:custGeom>
                <a:avLst/>
                <a:gdLst/>
                <a:ahLst/>
                <a:cxnLst/>
                <a:rect l="l" t="t" r="r" b="b"/>
                <a:pathLst>
                  <a:path w="43734" h="43321">
                    <a:moveTo>
                      <a:pt x="0" y="0"/>
                    </a:moveTo>
                    <a:lnTo>
                      <a:pt x="43734" y="0"/>
                    </a:lnTo>
                    <a:lnTo>
                      <a:pt x="43734" y="43321"/>
                    </a:lnTo>
                    <a:lnTo>
                      <a:pt x="0" y="43321"/>
                    </a:lnTo>
                    <a:close/>
                  </a:path>
                </a:pathLst>
              </a:custGeom>
              <a:solidFill>
                <a:srgbClr val="000000">
                  <a:alpha val="0"/>
                </a:srgbClr>
              </a:solidFill>
              <a:ln w="9525" cap="sq">
                <a:solidFill>
                  <a:srgbClr val="1C2120"/>
                </a:solidFill>
                <a:prstDash val="solid"/>
                <a:miter/>
              </a:ln>
            </p:spPr>
            <p:txBody>
              <a:bodyPr/>
              <a:lstStyle/>
              <a:p>
                <a:endParaRPr lang="en-GB"/>
              </a:p>
            </p:txBody>
          </p:sp>
          <p:sp>
            <p:nvSpPr>
              <p:cNvPr id="27" name="TextBox 27"/>
              <p:cNvSpPr txBox="1"/>
              <p:nvPr/>
            </p:nvSpPr>
            <p:spPr>
              <a:xfrm>
                <a:off x="0" y="-28575"/>
                <a:ext cx="43734" cy="71896"/>
              </a:xfrm>
              <a:prstGeom prst="rect">
                <a:avLst/>
              </a:prstGeom>
            </p:spPr>
            <p:txBody>
              <a:bodyPr lIns="49529" tIns="49529" rIns="49529" bIns="49529" rtlCol="0" anchor="ctr"/>
              <a:lstStyle/>
              <a:p>
                <a:pPr algn="ctr">
                  <a:lnSpc>
                    <a:spcPts val="1879"/>
                  </a:lnSpc>
                </a:pPr>
                <a:endParaRPr/>
              </a:p>
            </p:txBody>
          </p:sp>
        </p:grpSp>
        <p:sp>
          <p:nvSpPr>
            <p:cNvPr id="28" name="TextBox 28"/>
            <p:cNvSpPr txBox="1"/>
            <p:nvPr/>
          </p:nvSpPr>
          <p:spPr>
            <a:xfrm>
              <a:off x="2422821" y="4263482"/>
              <a:ext cx="4224480" cy="181945"/>
            </a:xfrm>
            <a:prstGeom prst="rect">
              <a:avLst/>
            </a:prstGeom>
          </p:spPr>
          <p:txBody>
            <a:bodyPr lIns="0" tIns="0" rIns="0" bIns="0" rtlCol="0" anchor="t">
              <a:spAutoFit/>
            </a:bodyPr>
            <a:lstStyle/>
            <a:p>
              <a:pPr algn="just">
                <a:lnSpc>
                  <a:spcPts val="1089"/>
                </a:lnSpc>
              </a:pPr>
              <a:r>
                <a:rPr lang="en-US" sz="981">
                  <a:solidFill>
                    <a:srgbClr val="1C2120"/>
                  </a:solidFill>
                  <a:latin typeface="Montserrat 2"/>
                  <a:ea typeface="Montserrat 2"/>
                  <a:cs typeface="Montserrat 2"/>
                  <a:sym typeface="Montserrat 2"/>
                </a:rPr>
                <a:t>In person by cash or card payment (contact us)</a:t>
              </a:r>
            </a:p>
          </p:txBody>
        </p:sp>
        <p:grpSp>
          <p:nvGrpSpPr>
            <p:cNvPr id="29" name="Group 29"/>
            <p:cNvGrpSpPr/>
            <p:nvPr/>
          </p:nvGrpSpPr>
          <p:grpSpPr>
            <a:xfrm>
              <a:off x="1930352" y="6301981"/>
              <a:ext cx="5572842" cy="303673"/>
              <a:chOff x="0" y="0"/>
              <a:chExt cx="1879099" cy="102395"/>
            </a:xfrm>
          </p:grpSpPr>
          <p:sp>
            <p:nvSpPr>
              <p:cNvPr id="30" name="Freeform 30"/>
              <p:cNvSpPr/>
              <p:nvPr/>
            </p:nvSpPr>
            <p:spPr>
              <a:xfrm>
                <a:off x="0" y="0"/>
                <a:ext cx="1879099" cy="102395"/>
              </a:xfrm>
              <a:custGeom>
                <a:avLst/>
                <a:gdLst/>
                <a:ahLst/>
                <a:cxnLst/>
                <a:rect l="l" t="t" r="r" b="b"/>
                <a:pathLst>
                  <a:path w="1879099" h="102395">
                    <a:moveTo>
                      <a:pt x="40798" y="0"/>
                    </a:moveTo>
                    <a:lnTo>
                      <a:pt x="1838301" y="0"/>
                    </a:lnTo>
                    <a:cubicBezTo>
                      <a:pt x="1860833" y="0"/>
                      <a:pt x="1879099" y="18266"/>
                      <a:pt x="1879099" y="40798"/>
                    </a:cubicBezTo>
                    <a:lnTo>
                      <a:pt x="1879099" y="61598"/>
                    </a:lnTo>
                    <a:cubicBezTo>
                      <a:pt x="1879099" y="84129"/>
                      <a:pt x="1860833" y="102395"/>
                      <a:pt x="1838301" y="102395"/>
                    </a:cubicBezTo>
                    <a:lnTo>
                      <a:pt x="40798" y="102395"/>
                    </a:lnTo>
                    <a:cubicBezTo>
                      <a:pt x="18266" y="102395"/>
                      <a:pt x="0" y="84129"/>
                      <a:pt x="0" y="61598"/>
                    </a:cubicBezTo>
                    <a:lnTo>
                      <a:pt x="0" y="40798"/>
                    </a:lnTo>
                    <a:cubicBezTo>
                      <a:pt x="0" y="18266"/>
                      <a:pt x="18266" y="0"/>
                      <a:pt x="40798" y="0"/>
                    </a:cubicBezTo>
                    <a:close/>
                  </a:path>
                </a:pathLst>
              </a:custGeom>
              <a:solidFill>
                <a:srgbClr val="FFFFFF">
                  <a:alpha val="60784"/>
                </a:srgbClr>
              </a:solidFill>
            </p:spPr>
            <p:txBody>
              <a:bodyPr/>
              <a:lstStyle/>
              <a:p>
                <a:endParaRPr lang="en-GB"/>
              </a:p>
            </p:txBody>
          </p:sp>
          <p:sp>
            <p:nvSpPr>
              <p:cNvPr id="31" name="TextBox 31"/>
              <p:cNvSpPr txBox="1"/>
              <p:nvPr/>
            </p:nvSpPr>
            <p:spPr>
              <a:xfrm>
                <a:off x="0" y="-28575"/>
                <a:ext cx="1879099" cy="130970"/>
              </a:xfrm>
              <a:prstGeom prst="rect">
                <a:avLst/>
              </a:prstGeom>
            </p:spPr>
            <p:txBody>
              <a:bodyPr lIns="49529" tIns="49529" rIns="49529" bIns="49529" rtlCol="0" anchor="ctr"/>
              <a:lstStyle/>
              <a:p>
                <a:pPr algn="ctr">
                  <a:lnSpc>
                    <a:spcPts val="1879"/>
                  </a:lnSpc>
                  <a:spcBef>
                    <a:spcPct val="0"/>
                  </a:spcBef>
                </a:pPr>
                <a:endParaRPr/>
              </a:p>
            </p:txBody>
          </p:sp>
        </p:grpSp>
        <p:grpSp>
          <p:nvGrpSpPr>
            <p:cNvPr id="32" name="Group 32"/>
            <p:cNvGrpSpPr/>
            <p:nvPr/>
          </p:nvGrpSpPr>
          <p:grpSpPr>
            <a:xfrm>
              <a:off x="2171936" y="6389579"/>
              <a:ext cx="129701" cy="128477"/>
              <a:chOff x="0" y="0"/>
              <a:chExt cx="43734" cy="43321"/>
            </a:xfrm>
          </p:grpSpPr>
          <p:sp>
            <p:nvSpPr>
              <p:cNvPr id="33" name="Freeform 33"/>
              <p:cNvSpPr/>
              <p:nvPr/>
            </p:nvSpPr>
            <p:spPr>
              <a:xfrm>
                <a:off x="0" y="0"/>
                <a:ext cx="43734" cy="43321"/>
              </a:xfrm>
              <a:custGeom>
                <a:avLst/>
                <a:gdLst/>
                <a:ahLst/>
                <a:cxnLst/>
                <a:rect l="l" t="t" r="r" b="b"/>
                <a:pathLst>
                  <a:path w="43734" h="43321">
                    <a:moveTo>
                      <a:pt x="0" y="0"/>
                    </a:moveTo>
                    <a:lnTo>
                      <a:pt x="43734" y="0"/>
                    </a:lnTo>
                    <a:lnTo>
                      <a:pt x="43734" y="43321"/>
                    </a:lnTo>
                    <a:lnTo>
                      <a:pt x="0" y="43321"/>
                    </a:lnTo>
                    <a:close/>
                  </a:path>
                </a:pathLst>
              </a:custGeom>
              <a:solidFill>
                <a:srgbClr val="000000">
                  <a:alpha val="0"/>
                </a:srgbClr>
              </a:solidFill>
              <a:ln w="9525" cap="sq">
                <a:solidFill>
                  <a:srgbClr val="1C2120"/>
                </a:solidFill>
                <a:prstDash val="solid"/>
                <a:miter/>
              </a:ln>
            </p:spPr>
            <p:txBody>
              <a:bodyPr/>
              <a:lstStyle/>
              <a:p>
                <a:endParaRPr lang="en-GB"/>
              </a:p>
            </p:txBody>
          </p:sp>
          <p:sp>
            <p:nvSpPr>
              <p:cNvPr id="34" name="TextBox 34"/>
              <p:cNvSpPr txBox="1"/>
              <p:nvPr/>
            </p:nvSpPr>
            <p:spPr>
              <a:xfrm>
                <a:off x="0" y="-28575"/>
                <a:ext cx="43734" cy="71896"/>
              </a:xfrm>
              <a:prstGeom prst="rect">
                <a:avLst/>
              </a:prstGeom>
            </p:spPr>
            <p:txBody>
              <a:bodyPr lIns="49529" tIns="49529" rIns="49529" bIns="49529" rtlCol="0" anchor="ctr"/>
              <a:lstStyle/>
              <a:p>
                <a:pPr algn="ctr">
                  <a:lnSpc>
                    <a:spcPts val="1879"/>
                  </a:lnSpc>
                </a:pPr>
                <a:endParaRPr/>
              </a:p>
            </p:txBody>
          </p:sp>
        </p:grpSp>
        <p:sp>
          <p:nvSpPr>
            <p:cNvPr id="35" name="TextBox 35"/>
            <p:cNvSpPr txBox="1"/>
            <p:nvPr/>
          </p:nvSpPr>
          <p:spPr>
            <a:xfrm>
              <a:off x="2422821" y="6373221"/>
              <a:ext cx="5647883" cy="181945"/>
            </a:xfrm>
            <a:prstGeom prst="rect">
              <a:avLst/>
            </a:prstGeom>
          </p:spPr>
          <p:txBody>
            <a:bodyPr lIns="0" tIns="0" rIns="0" bIns="0" rtlCol="0" anchor="t">
              <a:spAutoFit/>
            </a:bodyPr>
            <a:lstStyle/>
            <a:p>
              <a:pPr algn="l">
                <a:lnSpc>
                  <a:spcPts val="1089"/>
                </a:lnSpc>
              </a:pPr>
              <a:r>
                <a:rPr lang="en-US" sz="981">
                  <a:solidFill>
                    <a:srgbClr val="1C2120"/>
                  </a:solidFill>
                  <a:latin typeface="Montserrat 2"/>
                  <a:ea typeface="Montserrat 2"/>
                  <a:cs typeface="Montserrat 2"/>
                  <a:sym typeface="Montserrat 2"/>
                </a:rPr>
                <a:t>By standing order (Please contact your bank)</a:t>
              </a:r>
            </a:p>
          </p:txBody>
        </p:sp>
        <p:grpSp>
          <p:nvGrpSpPr>
            <p:cNvPr id="36" name="Group 36"/>
            <p:cNvGrpSpPr/>
            <p:nvPr/>
          </p:nvGrpSpPr>
          <p:grpSpPr>
            <a:xfrm>
              <a:off x="1916596" y="4939159"/>
              <a:ext cx="5580335" cy="486896"/>
              <a:chOff x="0" y="0"/>
              <a:chExt cx="1881625" cy="164176"/>
            </a:xfrm>
          </p:grpSpPr>
          <p:sp>
            <p:nvSpPr>
              <p:cNvPr id="37" name="Freeform 37"/>
              <p:cNvSpPr/>
              <p:nvPr/>
            </p:nvSpPr>
            <p:spPr>
              <a:xfrm>
                <a:off x="0" y="0"/>
                <a:ext cx="1881625" cy="164176"/>
              </a:xfrm>
              <a:custGeom>
                <a:avLst/>
                <a:gdLst/>
                <a:ahLst/>
                <a:cxnLst/>
                <a:rect l="l" t="t" r="r" b="b"/>
                <a:pathLst>
                  <a:path w="1881625" h="164176">
                    <a:moveTo>
                      <a:pt x="40743" y="0"/>
                    </a:moveTo>
                    <a:lnTo>
                      <a:pt x="1840883" y="0"/>
                    </a:lnTo>
                    <a:cubicBezTo>
                      <a:pt x="1863384" y="0"/>
                      <a:pt x="1881625" y="18241"/>
                      <a:pt x="1881625" y="40743"/>
                    </a:cubicBezTo>
                    <a:lnTo>
                      <a:pt x="1881625" y="123433"/>
                    </a:lnTo>
                    <a:cubicBezTo>
                      <a:pt x="1881625" y="134239"/>
                      <a:pt x="1877333" y="144602"/>
                      <a:pt x="1869692" y="152242"/>
                    </a:cubicBezTo>
                    <a:cubicBezTo>
                      <a:pt x="1862051" y="159883"/>
                      <a:pt x="1851688" y="164176"/>
                      <a:pt x="1840883" y="164176"/>
                    </a:cubicBezTo>
                    <a:lnTo>
                      <a:pt x="40743" y="164176"/>
                    </a:lnTo>
                    <a:cubicBezTo>
                      <a:pt x="18241" y="164176"/>
                      <a:pt x="0" y="145935"/>
                      <a:pt x="0" y="123433"/>
                    </a:cubicBezTo>
                    <a:lnTo>
                      <a:pt x="0" y="40743"/>
                    </a:lnTo>
                    <a:cubicBezTo>
                      <a:pt x="0" y="29937"/>
                      <a:pt x="4293" y="19574"/>
                      <a:pt x="11933" y="11933"/>
                    </a:cubicBezTo>
                    <a:cubicBezTo>
                      <a:pt x="19574" y="4293"/>
                      <a:pt x="29937" y="0"/>
                      <a:pt x="40743" y="0"/>
                    </a:cubicBezTo>
                    <a:close/>
                  </a:path>
                </a:pathLst>
              </a:custGeom>
              <a:solidFill>
                <a:srgbClr val="FFFFFF">
                  <a:alpha val="60784"/>
                </a:srgbClr>
              </a:solidFill>
            </p:spPr>
            <p:txBody>
              <a:bodyPr/>
              <a:lstStyle/>
              <a:p>
                <a:endParaRPr lang="en-GB"/>
              </a:p>
            </p:txBody>
          </p:sp>
          <p:sp>
            <p:nvSpPr>
              <p:cNvPr id="38" name="TextBox 38"/>
              <p:cNvSpPr txBox="1"/>
              <p:nvPr/>
            </p:nvSpPr>
            <p:spPr>
              <a:xfrm>
                <a:off x="0" y="-28575"/>
                <a:ext cx="1881625" cy="192751"/>
              </a:xfrm>
              <a:prstGeom prst="rect">
                <a:avLst/>
              </a:prstGeom>
            </p:spPr>
            <p:txBody>
              <a:bodyPr lIns="49529" tIns="49529" rIns="49529" bIns="49529" rtlCol="0" anchor="ctr"/>
              <a:lstStyle/>
              <a:p>
                <a:pPr algn="ctr">
                  <a:lnSpc>
                    <a:spcPts val="1879"/>
                  </a:lnSpc>
                  <a:spcBef>
                    <a:spcPct val="0"/>
                  </a:spcBef>
                </a:pPr>
                <a:endParaRPr/>
              </a:p>
            </p:txBody>
          </p:sp>
        </p:grpSp>
        <p:grpSp>
          <p:nvGrpSpPr>
            <p:cNvPr id="39" name="Group 39"/>
            <p:cNvGrpSpPr/>
            <p:nvPr/>
          </p:nvGrpSpPr>
          <p:grpSpPr>
            <a:xfrm>
              <a:off x="2158181" y="5026757"/>
              <a:ext cx="129701" cy="128477"/>
              <a:chOff x="0" y="0"/>
              <a:chExt cx="43734" cy="43321"/>
            </a:xfrm>
          </p:grpSpPr>
          <p:sp>
            <p:nvSpPr>
              <p:cNvPr id="40" name="Freeform 40"/>
              <p:cNvSpPr/>
              <p:nvPr/>
            </p:nvSpPr>
            <p:spPr>
              <a:xfrm>
                <a:off x="0" y="0"/>
                <a:ext cx="43734" cy="43321"/>
              </a:xfrm>
              <a:custGeom>
                <a:avLst/>
                <a:gdLst/>
                <a:ahLst/>
                <a:cxnLst/>
                <a:rect l="l" t="t" r="r" b="b"/>
                <a:pathLst>
                  <a:path w="43734" h="43321">
                    <a:moveTo>
                      <a:pt x="0" y="0"/>
                    </a:moveTo>
                    <a:lnTo>
                      <a:pt x="43734" y="0"/>
                    </a:lnTo>
                    <a:lnTo>
                      <a:pt x="43734" y="43321"/>
                    </a:lnTo>
                    <a:lnTo>
                      <a:pt x="0" y="43321"/>
                    </a:lnTo>
                    <a:close/>
                  </a:path>
                </a:pathLst>
              </a:custGeom>
              <a:solidFill>
                <a:srgbClr val="000000">
                  <a:alpha val="0"/>
                </a:srgbClr>
              </a:solidFill>
              <a:ln w="9525" cap="sq">
                <a:solidFill>
                  <a:srgbClr val="1C2120"/>
                </a:solidFill>
                <a:prstDash val="solid"/>
                <a:miter/>
              </a:ln>
            </p:spPr>
            <p:txBody>
              <a:bodyPr/>
              <a:lstStyle/>
              <a:p>
                <a:endParaRPr lang="en-GB"/>
              </a:p>
            </p:txBody>
          </p:sp>
          <p:sp>
            <p:nvSpPr>
              <p:cNvPr id="41" name="TextBox 41"/>
              <p:cNvSpPr txBox="1"/>
              <p:nvPr/>
            </p:nvSpPr>
            <p:spPr>
              <a:xfrm>
                <a:off x="0" y="-28575"/>
                <a:ext cx="43734" cy="71896"/>
              </a:xfrm>
              <a:prstGeom prst="rect">
                <a:avLst/>
              </a:prstGeom>
            </p:spPr>
            <p:txBody>
              <a:bodyPr lIns="49529" tIns="49529" rIns="49529" bIns="49529" rtlCol="0" anchor="ctr"/>
              <a:lstStyle/>
              <a:p>
                <a:pPr algn="ctr">
                  <a:lnSpc>
                    <a:spcPts val="1879"/>
                  </a:lnSpc>
                </a:pPr>
                <a:endParaRPr/>
              </a:p>
            </p:txBody>
          </p:sp>
        </p:grpSp>
        <p:sp>
          <p:nvSpPr>
            <p:cNvPr id="42" name="TextBox 42"/>
            <p:cNvSpPr txBox="1"/>
            <p:nvPr/>
          </p:nvSpPr>
          <p:spPr>
            <a:xfrm>
              <a:off x="2409066" y="5007424"/>
              <a:ext cx="5647883" cy="358463"/>
            </a:xfrm>
            <a:prstGeom prst="rect">
              <a:avLst/>
            </a:prstGeom>
          </p:spPr>
          <p:txBody>
            <a:bodyPr lIns="0" tIns="0" rIns="0" bIns="0" rtlCol="0" anchor="t">
              <a:spAutoFit/>
            </a:bodyPr>
            <a:lstStyle/>
            <a:p>
              <a:pPr algn="l">
                <a:lnSpc>
                  <a:spcPts val="1089"/>
                </a:lnSpc>
              </a:pPr>
              <a:r>
                <a:rPr lang="en-US" sz="981">
                  <a:solidFill>
                    <a:srgbClr val="1C2120"/>
                  </a:solidFill>
                  <a:latin typeface="Montserrat 2"/>
                  <a:ea typeface="Montserrat 2"/>
                  <a:cs typeface="Montserrat 2"/>
                  <a:sym typeface="Montserrat 2"/>
                </a:rPr>
                <a:t>By BACS transfer (Reference - 2026 Appeal)</a:t>
              </a:r>
            </a:p>
            <a:p>
              <a:pPr algn="l">
                <a:lnSpc>
                  <a:spcPts val="1089"/>
                </a:lnSpc>
              </a:pPr>
              <a:r>
                <a:rPr lang="en-US" sz="981">
                  <a:solidFill>
                    <a:srgbClr val="1C2120"/>
                  </a:solidFill>
                  <a:latin typeface="Montserrat 2"/>
                  <a:ea typeface="Montserrat 2"/>
                  <a:cs typeface="Montserrat 2"/>
                  <a:sym typeface="Montserrat 2"/>
                </a:rPr>
                <a:t>Acc no. 72311924 Sort code 60-15-20</a:t>
              </a:r>
            </a:p>
          </p:txBody>
        </p:sp>
        <p:grpSp>
          <p:nvGrpSpPr>
            <p:cNvPr id="43" name="Group 43"/>
            <p:cNvGrpSpPr/>
            <p:nvPr/>
          </p:nvGrpSpPr>
          <p:grpSpPr>
            <a:xfrm>
              <a:off x="1916596" y="4562802"/>
              <a:ext cx="5564173" cy="303673"/>
              <a:chOff x="0" y="0"/>
              <a:chExt cx="1876176" cy="102395"/>
            </a:xfrm>
          </p:grpSpPr>
          <p:sp>
            <p:nvSpPr>
              <p:cNvPr id="44" name="Freeform 44"/>
              <p:cNvSpPr/>
              <p:nvPr/>
            </p:nvSpPr>
            <p:spPr>
              <a:xfrm>
                <a:off x="0" y="0"/>
                <a:ext cx="1876176" cy="102395"/>
              </a:xfrm>
              <a:custGeom>
                <a:avLst/>
                <a:gdLst/>
                <a:ahLst/>
                <a:cxnLst/>
                <a:rect l="l" t="t" r="r" b="b"/>
                <a:pathLst>
                  <a:path w="1876176" h="102395">
                    <a:moveTo>
                      <a:pt x="40861" y="0"/>
                    </a:moveTo>
                    <a:lnTo>
                      <a:pt x="1835314" y="0"/>
                    </a:lnTo>
                    <a:cubicBezTo>
                      <a:pt x="1846151" y="0"/>
                      <a:pt x="1856545" y="4305"/>
                      <a:pt x="1864208" y="11968"/>
                    </a:cubicBezTo>
                    <a:cubicBezTo>
                      <a:pt x="1871871" y="19631"/>
                      <a:pt x="1876176" y="30024"/>
                      <a:pt x="1876176" y="40861"/>
                    </a:cubicBezTo>
                    <a:lnTo>
                      <a:pt x="1876176" y="61534"/>
                    </a:lnTo>
                    <a:cubicBezTo>
                      <a:pt x="1876176" y="72371"/>
                      <a:pt x="1871871" y="82764"/>
                      <a:pt x="1864208" y="90427"/>
                    </a:cubicBezTo>
                    <a:cubicBezTo>
                      <a:pt x="1856545" y="98090"/>
                      <a:pt x="1846151" y="102395"/>
                      <a:pt x="1835314" y="102395"/>
                    </a:cubicBezTo>
                    <a:lnTo>
                      <a:pt x="40861" y="102395"/>
                    </a:lnTo>
                    <a:cubicBezTo>
                      <a:pt x="30024" y="102395"/>
                      <a:pt x="19631" y="98090"/>
                      <a:pt x="11968" y="90427"/>
                    </a:cubicBezTo>
                    <a:cubicBezTo>
                      <a:pt x="4305" y="82764"/>
                      <a:pt x="0" y="72371"/>
                      <a:pt x="0" y="61534"/>
                    </a:cubicBezTo>
                    <a:lnTo>
                      <a:pt x="0" y="40861"/>
                    </a:lnTo>
                    <a:cubicBezTo>
                      <a:pt x="0" y="30024"/>
                      <a:pt x="4305" y="19631"/>
                      <a:pt x="11968" y="11968"/>
                    </a:cubicBezTo>
                    <a:cubicBezTo>
                      <a:pt x="19631" y="4305"/>
                      <a:pt x="30024" y="0"/>
                      <a:pt x="40861" y="0"/>
                    </a:cubicBezTo>
                    <a:close/>
                  </a:path>
                </a:pathLst>
              </a:custGeom>
              <a:solidFill>
                <a:srgbClr val="FFFFFF">
                  <a:alpha val="60784"/>
                </a:srgbClr>
              </a:solidFill>
            </p:spPr>
            <p:txBody>
              <a:bodyPr/>
              <a:lstStyle/>
              <a:p>
                <a:endParaRPr lang="en-GB"/>
              </a:p>
            </p:txBody>
          </p:sp>
          <p:sp>
            <p:nvSpPr>
              <p:cNvPr id="45" name="TextBox 45"/>
              <p:cNvSpPr txBox="1"/>
              <p:nvPr/>
            </p:nvSpPr>
            <p:spPr>
              <a:xfrm>
                <a:off x="0" y="-28575"/>
                <a:ext cx="1876176" cy="130970"/>
              </a:xfrm>
              <a:prstGeom prst="rect">
                <a:avLst/>
              </a:prstGeom>
            </p:spPr>
            <p:txBody>
              <a:bodyPr lIns="49529" tIns="49529" rIns="49529" bIns="49529" rtlCol="0" anchor="ctr"/>
              <a:lstStyle/>
              <a:p>
                <a:pPr algn="ctr">
                  <a:lnSpc>
                    <a:spcPts val="1879"/>
                  </a:lnSpc>
                  <a:spcBef>
                    <a:spcPct val="0"/>
                  </a:spcBef>
                </a:pPr>
                <a:endParaRPr/>
              </a:p>
            </p:txBody>
          </p:sp>
        </p:grpSp>
        <p:grpSp>
          <p:nvGrpSpPr>
            <p:cNvPr id="46" name="Group 46"/>
            <p:cNvGrpSpPr/>
            <p:nvPr/>
          </p:nvGrpSpPr>
          <p:grpSpPr>
            <a:xfrm>
              <a:off x="2158181" y="4650400"/>
              <a:ext cx="129701" cy="128477"/>
              <a:chOff x="0" y="0"/>
              <a:chExt cx="43734" cy="43321"/>
            </a:xfrm>
          </p:grpSpPr>
          <p:sp>
            <p:nvSpPr>
              <p:cNvPr id="47" name="Freeform 47"/>
              <p:cNvSpPr/>
              <p:nvPr/>
            </p:nvSpPr>
            <p:spPr>
              <a:xfrm>
                <a:off x="0" y="0"/>
                <a:ext cx="43734" cy="43321"/>
              </a:xfrm>
              <a:custGeom>
                <a:avLst/>
                <a:gdLst/>
                <a:ahLst/>
                <a:cxnLst/>
                <a:rect l="l" t="t" r="r" b="b"/>
                <a:pathLst>
                  <a:path w="43734" h="43321">
                    <a:moveTo>
                      <a:pt x="0" y="0"/>
                    </a:moveTo>
                    <a:lnTo>
                      <a:pt x="43734" y="0"/>
                    </a:lnTo>
                    <a:lnTo>
                      <a:pt x="43734" y="43321"/>
                    </a:lnTo>
                    <a:lnTo>
                      <a:pt x="0" y="43321"/>
                    </a:lnTo>
                    <a:close/>
                  </a:path>
                </a:pathLst>
              </a:custGeom>
              <a:solidFill>
                <a:srgbClr val="000000">
                  <a:alpha val="0"/>
                </a:srgbClr>
              </a:solidFill>
              <a:ln w="9525" cap="sq">
                <a:solidFill>
                  <a:srgbClr val="1C2120"/>
                </a:solidFill>
                <a:prstDash val="solid"/>
                <a:miter/>
              </a:ln>
            </p:spPr>
            <p:txBody>
              <a:bodyPr/>
              <a:lstStyle/>
              <a:p>
                <a:endParaRPr lang="en-GB"/>
              </a:p>
            </p:txBody>
          </p:sp>
          <p:sp>
            <p:nvSpPr>
              <p:cNvPr id="48" name="TextBox 48"/>
              <p:cNvSpPr txBox="1"/>
              <p:nvPr/>
            </p:nvSpPr>
            <p:spPr>
              <a:xfrm>
                <a:off x="0" y="-28575"/>
                <a:ext cx="43734" cy="71896"/>
              </a:xfrm>
              <a:prstGeom prst="rect">
                <a:avLst/>
              </a:prstGeom>
            </p:spPr>
            <p:txBody>
              <a:bodyPr lIns="49529" tIns="49529" rIns="49529" bIns="49529" rtlCol="0" anchor="ctr"/>
              <a:lstStyle/>
              <a:p>
                <a:pPr algn="ctr">
                  <a:lnSpc>
                    <a:spcPts val="1879"/>
                  </a:lnSpc>
                </a:pPr>
                <a:endParaRPr/>
              </a:p>
            </p:txBody>
          </p:sp>
        </p:grpSp>
        <p:sp>
          <p:nvSpPr>
            <p:cNvPr id="49" name="TextBox 49"/>
            <p:cNvSpPr txBox="1"/>
            <p:nvPr/>
          </p:nvSpPr>
          <p:spPr>
            <a:xfrm>
              <a:off x="2409066" y="4631067"/>
              <a:ext cx="5071703" cy="181945"/>
            </a:xfrm>
            <a:prstGeom prst="rect">
              <a:avLst/>
            </a:prstGeom>
          </p:spPr>
          <p:txBody>
            <a:bodyPr lIns="0" tIns="0" rIns="0" bIns="0" rtlCol="0" anchor="t">
              <a:spAutoFit/>
            </a:bodyPr>
            <a:lstStyle/>
            <a:p>
              <a:pPr algn="l">
                <a:lnSpc>
                  <a:spcPts val="1089"/>
                </a:lnSpc>
              </a:pPr>
              <a:r>
                <a:rPr lang="en-US" sz="981">
                  <a:solidFill>
                    <a:srgbClr val="1C2120"/>
                  </a:solidFill>
                  <a:latin typeface="Montserrat 2"/>
                  <a:ea typeface="Montserrat 2"/>
                  <a:cs typeface="Montserrat 2"/>
                  <a:sym typeface="Montserrat 2"/>
                </a:rPr>
                <a:t>By cheque (made payable to Pathway) to the address below </a:t>
              </a:r>
            </a:p>
          </p:txBody>
        </p:sp>
        <p:grpSp>
          <p:nvGrpSpPr>
            <p:cNvPr id="50" name="Group 50"/>
            <p:cNvGrpSpPr/>
            <p:nvPr/>
          </p:nvGrpSpPr>
          <p:grpSpPr>
            <a:xfrm>
              <a:off x="1916596" y="5522040"/>
              <a:ext cx="5572842" cy="303673"/>
              <a:chOff x="0" y="0"/>
              <a:chExt cx="1879099" cy="102395"/>
            </a:xfrm>
          </p:grpSpPr>
          <p:sp>
            <p:nvSpPr>
              <p:cNvPr id="51" name="Freeform 51"/>
              <p:cNvSpPr/>
              <p:nvPr/>
            </p:nvSpPr>
            <p:spPr>
              <a:xfrm>
                <a:off x="0" y="0"/>
                <a:ext cx="1879099" cy="102395"/>
              </a:xfrm>
              <a:custGeom>
                <a:avLst/>
                <a:gdLst/>
                <a:ahLst/>
                <a:cxnLst/>
                <a:rect l="l" t="t" r="r" b="b"/>
                <a:pathLst>
                  <a:path w="1879099" h="102395">
                    <a:moveTo>
                      <a:pt x="40798" y="0"/>
                    </a:moveTo>
                    <a:lnTo>
                      <a:pt x="1838301" y="0"/>
                    </a:lnTo>
                    <a:cubicBezTo>
                      <a:pt x="1860833" y="0"/>
                      <a:pt x="1879099" y="18266"/>
                      <a:pt x="1879099" y="40798"/>
                    </a:cubicBezTo>
                    <a:lnTo>
                      <a:pt x="1879099" y="61598"/>
                    </a:lnTo>
                    <a:cubicBezTo>
                      <a:pt x="1879099" y="84129"/>
                      <a:pt x="1860833" y="102395"/>
                      <a:pt x="1838301" y="102395"/>
                    </a:cubicBezTo>
                    <a:lnTo>
                      <a:pt x="40798" y="102395"/>
                    </a:lnTo>
                    <a:cubicBezTo>
                      <a:pt x="18266" y="102395"/>
                      <a:pt x="0" y="84129"/>
                      <a:pt x="0" y="61598"/>
                    </a:cubicBezTo>
                    <a:lnTo>
                      <a:pt x="0" y="40798"/>
                    </a:lnTo>
                    <a:cubicBezTo>
                      <a:pt x="0" y="18266"/>
                      <a:pt x="18266" y="0"/>
                      <a:pt x="40798" y="0"/>
                    </a:cubicBezTo>
                    <a:close/>
                  </a:path>
                </a:pathLst>
              </a:custGeom>
              <a:solidFill>
                <a:srgbClr val="FFFFFF">
                  <a:alpha val="60784"/>
                </a:srgbClr>
              </a:solidFill>
            </p:spPr>
            <p:txBody>
              <a:bodyPr/>
              <a:lstStyle/>
              <a:p>
                <a:endParaRPr lang="en-GB" dirty="0"/>
              </a:p>
            </p:txBody>
          </p:sp>
          <p:sp>
            <p:nvSpPr>
              <p:cNvPr id="52" name="TextBox 52"/>
              <p:cNvSpPr txBox="1"/>
              <p:nvPr/>
            </p:nvSpPr>
            <p:spPr>
              <a:xfrm>
                <a:off x="0" y="-28575"/>
                <a:ext cx="1879099" cy="130970"/>
              </a:xfrm>
              <a:prstGeom prst="rect">
                <a:avLst/>
              </a:prstGeom>
            </p:spPr>
            <p:txBody>
              <a:bodyPr lIns="49529" tIns="49529" rIns="49529" bIns="49529" rtlCol="0" anchor="ctr"/>
              <a:lstStyle/>
              <a:p>
                <a:pPr algn="ctr">
                  <a:lnSpc>
                    <a:spcPts val="1879"/>
                  </a:lnSpc>
                  <a:spcBef>
                    <a:spcPct val="0"/>
                  </a:spcBef>
                </a:pPr>
                <a:endParaRPr/>
              </a:p>
            </p:txBody>
          </p:sp>
        </p:grpSp>
        <p:grpSp>
          <p:nvGrpSpPr>
            <p:cNvPr id="53" name="Group 53"/>
            <p:cNvGrpSpPr/>
            <p:nvPr/>
          </p:nvGrpSpPr>
          <p:grpSpPr>
            <a:xfrm>
              <a:off x="2158181" y="5609638"/>
              <a:ext cx="129701" cy="128477"/>
              <a:chOff x="0" y="0"/>
              <a:chExt cx="43734" cy="43321"/>
            </a:xfrm>
          </p:grpSpPr>
          <p:sp>
            <p:nvSpPr>
              <p:cNvPr id="54" name="Freeform 54"/>
              <p:cNvSpPr/>
              <p:nvPr/>
            </p:nvSpPr>
            <p:spPr>
              <a:xfrm>
                <a:off x="0" y="0"/>
                <a:ext cx="43734" cy="43321"/>
              </a:xfrm>
              <a:custGeom>
                <a:avLst/>
                <a:gdLst/>
                <a:ahLst/>
                <a:cxnLst/>
                <a:rect l="l" t="t" r="r" b="b"/>
                <a:pathLst>
                  <a:path w="43734" h="43321">
                    <a:moveTo>
                      <a:pt x="0" y="0"/>
                    </a:moveTo>
                    <a:lnTo>
                      <a:pt x="43734" y="0"/>
                    </a:lnTo>
                    <a:lnTo>
                      <a:pt x="43734" y="43321"/>
                    </a:lnTo>
                    <a:lnTo>
                      <a:pt x="0" y="43321"/>
                    </a:lnTo>
                    <a:close/>
                  </a:path>
                </a:pathLst>
              </a:custGeom>
              <a:solidFill>
                <a:srgbClr val="000000">
                  <a:alpha val="0"/>
                </a:srgbClr>
              </a:solidFill>
              <a:ln w="9525" cap="sq">
                <a:solidFill>
                  <a:srgbClr val="1C2120"/>
                </a:solidFill>
                <a:prstDash val="solid"/>
                <a:miter/>
              </a:ln>
            </p:spPr>
            <p:txBody>
              <a:bodyPr/>
              <a:lstStyle/>
              <a:p>
                <a:endParaRPr lang="en-GB"/>
              </a:p>
            </p:txBody>
          </p:sp>
          <p:sp>
            <p:nvSpPr>
              <p:cNvPr id="55" name="TextBox 55"/>
              <p:cNvSpPr txBox="1"/>
              <p:nvPr/>
            </p:nvSpPr>
            <p:spPr>
              <a:xfrm>
                <a:off x="0" y="-28575"/>
                <a:ext cx="43734" cy="71896"/>
              </a:xfrm>
              <a:prstGeom prst="rect">
                <a:avLst/>
              </a:prstGeom>
            </p:spPr>
            <p:txBody>
              <a:bodyPr lIns="49529" tIns="49529" rIns="49529" bIns="49529" rtlCol="0" anchor="ctr"/>
              <a:lstStyle/>
              <a:p>
                <a:pPr algn="ctr">
                  <a:lnSpc>
                    <a:spcPts val="1879"/>
                  </a:lnSpc>
                </a:pPr>
                <a:endParaRPr/>
              </a:p>
            </p:txBody>
          </p:sp>
        </p:grpSp>
        <p:sp>
          <p:nvSpPr>
            <p:cNvPr id="56" name="TextBox 56"/>
            <p:cNvSpPr txBox="1"/>
            <p:nvPr/>
          </p:nvSpPr>
          <p:spPr>
            <a:xfrm>
              <a:off x="2409067" y="5468319"/>
              <a:ext cx="5647883" cy="376172"/>
            </a:xfrm>
            <a:prstGeom prst="rect">
              <a:avLst/>
            </a:prstGeom>
          </p:spPr>
          <p:txBody>
            <a:bodyPr lIns="0" tIns="0" rIns="0" bIns="0" rtlCol="0" anchor="t">
              <a:spAutoFit/>
            </a:bodyPr>
            <a:lstStyle/>
            <a:p>
              <a:pPr algn="l">
                <a:lnSpc>
                  <a:spcPts val="1089"/>
                </a:lnSpc>
              </a:pPr>
              <a:r>
                <a:rPr lang="en-US" sz="981" dirty="0">
                  <a:solidFill>
                    <a:srgbClr val="1C2120"/>
                  </a:solidFill>
                  <a:latin typeface="Montserrat 2"/>
                  <a:ea typeface="Montserrat 2"/>
                  <a:cs typeface="Montserrat 2"/>
                  <a:sym typeface="Montserrat 2"/>
                  <a:hlinkClick r:id="rId2"/>
                </a:rPr>
                <a:t>https://www.stewardship.org.uk/partners/pathway</a:t>
              </a:r>
              <a:endParaRPr lang="en-US" sz="981" dirty="0">
                <a:solidFill>
                  <a:srgbClr val="1C2120"/>
                </a:solidFill>
                <a:latin typeface="Montserrat 2"/>
                <a:ea typeface="Montserrat 2"/>
                <a:cs typeface="Montserrat 2"/>
                <a:sym typeface="Montserrat 2"/>
              </a:endParaRPr>
            </a:p>
            <a:p>
              <a:pPr algn="l">
                <a:lnSpc>
                  <a:spcPts val="1089"/>
                </a:lnSpc>
              </a:pPr>
              <a:r>
                <a:rPr lang="en-US" sz="981" dirty="0">
                  <a:solidFill>
                    <a:srgbClr val="1C2120"/>
                  </a:solidFill>
                  <a:latin typeface="Montserrat 2"/>
                  <a:ea typeface="Montserrat 2"/>
                  <a:cs typeface="Montserrat 2"/>
                  <a:sym typeface="Montserrat 2"/>
                </a:rPr>
                <a:t>(please mark your donation ‘Next steps 2026’</a:t>
              </a:r>
            </a:p>
          </p:txBody>
        </p:sp>
        <p:grpSp>
          <p:nvGrpSpPr>
            <p:cNvPr id="57" name="Group 57"/>
            <p:cNvGrpSpPr/>
            <p:nvPr/>
          </p:nvGrpSpPr>
          <p:grpSpPr>
            <a:xfrm>
              <a:off x="1930352" y="5912705"/>
              <a:ext cx="5580335" cy="303673"/>
              <a:chOff x="0" y="0"/>
              <a:chExt cx="1881625" cy="102395"/>
            </a:xfrm>
          </p:grpSpPr>
          <p:sp>
            <p:nvSpPr>
              <p:cNvPr id="58" name="Freeform 58"/>
              <p:cNvSpPr/>
              <p:nvPr/>
            </p:nvSpPr>
            <p:spPr>
              <a:xfrm>
                <a:off x="0" y="0"/>
                <a:ext cx="1881625" cy="102395"/>
              </a:xfrm>
              <a:custGeom>
                <a:avLst/>
                <a:gdLst/>
                <a:ahLst/>
                <a:cxnLst/>
                <a:rect l="l" t="t" r="r" b="b"/>
                <a:pathLst>
                  <a:path w="1881625" h="102395">
                    <a:moveTo>
                      <a:pt x="40743" y="0"/>
                    </a:moveTo>
                    <a:lnTo>
                      <a:pt x="1840883" y="0"/>
                    </a:lnTo>
                    <a:cubicBezTo>
                      <a:pt x="1863384" y="0"/>
                      <a:pt x="1881625" y="18241"/>
                      <a:pt x="1881625" y="40743"/>
                    </a:cubicBezTo>
                    <a:lnTo>
                      <a:pt x="1881625" y="61652"/>
                    </a:lnTo>
                    <a:cubicBezTo>
                      <a:pt x="1881625" y="84154"/>
                      <a:pt x="1863384" y="102395"/>
                      <a:pt x="1840883" y="102395"/>
                    </a:cubicBezTo>
                    <a:lnTo>
                      <a:pt x="40743" y="102395"/>
                    </a:lnTo>
                    <a:cubicBezTo>
                      <a:pt x="29937" y="102395"/>
                      <a:pt x="19574" y="98103"/>
                      <a:pt x="11933" y="90462"/>
                    </a:cubicBezTo>
                    <a:cubicBezTo>
                      <a:pt x="4293" y="82821"/>
                      <a:pt x="0" y="72458"/>
                      <a:pt x="0" y="61652"/>
                    </a:cubicBezTo>
                    <a:lnTo>
                      <a:pt x="0" y="40743"/>
                    </a:lnTo>
                    <a:cubicBezTo>
                      <a:pt x="0" y="29937"/>
                      <a:pt x="4293" y="19574"/>
                      <a:pt x="11933" y="11933"/>
                    </a:cubicBezTo>
                    <a:cubicBezTo>
                      <a:pt x="19574" y="4293"/>
                      <a:pt x="29937" y="0"/>
                      <a:pt x="40743" y="0"/>
                    </a:cubicBezTo>
                    <a:close/>
                  </a:path>
                </a:pathLst>
              </a:custGeom>
              <a:solidFill>
                <a:srgbClr val="FFFFFF">
                  <a:alpha val="60784"/>
                </a:srgbClr>
              </a:solidFill>
            </p:spPr>
            <p:txBody>
              <a:bodyPr/>
              <a:lstStyle/>
              <a:p>
                <a:endParaRPr lang="en-GB"/>
              </a:p>
            </p:txBody>
          </p:sp>
          <p:sp>
            <p:nvSpPr>
              <p:cNvPr id="59" name="TextBox 59"/>
              <p:cNvSpPr txBox="1"/>
              <p:nvPr/>
            </p:nvSpPr>
            <p:spPr>
              <a:xfrm>
                <a:off x="0" y="-28575"/>
                <a:ext cx="1881625" cy="130970"/>
              </a:xfrm>
              <a:prstGeom prst="rect">
                <a:avLst/>
              </a:prstGeom>
            </p:spPr>
            <p:txBody>
              <a:bodyPr lIns="49529" tIns="49529" rIns="49529" bIns="49529" rtlCol="0" anchor="ctr"/>
              <a:lstStyle/>
              <a:p>
                <a:pPr algn="ctr">
                  <a:lnSpc>
                    <a:spcPts val="1879"/>
                  </a:lnSpc>
                  <a:spcBef>
                    <a:spcPct val="0"/>
                  </a:spcBef>
                </a:pPr>
                <a:endParaRPr/>
              </a:p>
            </p:txBody>
          </p:sp>
        </p:grpSp>
        <p:grpSp>
          <p:nvGrpSpPr>
            <p:cNvPr id="60" name="Group 60"/>
            <p:cNvGrpSpPr/>
            <p:nvPr/>
          </p:nvGrpSpPr>
          <p:grpSpPr>
            <a:xfrm>
              <a:off x="2171936" y="6000304"/>
              <a:ext cx="129701" cy="128477"/>
              <a:chOff x="0" y="0"/>
              <a:chExt cx="43734" cy="43321"/>
            </a:xfrm>
          </p:grpSpPr>
          <p:sp>
            <p:nvSpPr>
              <p:cNvPr id="61" name="Freeform 61"/>
              <p:cNvSpPr/>
              <p:nvPr/>
            </p:nvSpPr>
            <p:spPr>
              <a:xfrm>
                <a:off x="0" y="0"/>
                <a:ext cx="43734" cy="43321"/>
              </a:xfrm>
              <a:custGeom>
                <a:avLst/>
                <a:gdLst/>
                <a:ahLst/>
                <a:cxnLst/>
                <a:rect l="l" t="t" r="r" b="b"/>
                <a:pathLst>
                  <a:path w="43734" h="43321">
                    <a:moveTo>
                      <a:pt x="0" y="0"/>
                    </a:moveTo>
                    <a:lnTo>
                      <a:pt x="43734" y="0"/>
                    </a:lnTo>
                    <a:lnTo>
                      <a:pt x="43734" y="43321"/>
                    </a:lnTo>
                    <a:lnTo>
                      <a:pt x="0" y="43321"/>
                    </a:lnTo>
                    <a:close/>
                  </a:path>
                </a:pathLst>
              </a:custGeom>
              <a:solidFill>
                <a:srgbClr val="000000">
                  <a:alpha val="0"/>
                </a:srgbClr>
              </a:solidFill>
              <a:ln w="9525" cap="sq">
                <a:solidFill>
                  <a:srgbClr val="1C2120"/>
                </a:solidFill>
                <a:prstDash val="solid"/>
                <a:miter/>
              </a:ln>
            </p:spPr>
            <p:txBody>
              <a:bodyPr/>
              <a:lstStyle/>
              <a:p>
                <a:endParaRPr lang="en-GB"/>
              </a:p>
            </p:txBody>
          </p:sp>
          <p:sp>
            <p:nvSpPr>
              <p:cNvPr id="62" name="TextBox 62"/>
              <p:cNvSpPr txBox="1"/>
              <p:nvPr/>
            </p:nvSpPr>
            <p:spPr>
              <a:xfrm>
                <a:off x="0" y="-28575"/>
                <a:ext cx="43734" cy="71896"/>
              </a:xfrm>
              <a:prstGeom prst="rect">
                <a:avLst/>
              </a:prstGeom>
            </p:spPr>
            <p:txBody>
              <a:bodyPr lIns="49529" tIns="49529" rIns="49529" bIns="49529" rtlCol="0" anchor="ctr"/>
              <a:lstStyle/>
              <a:p>
                <a:pPr algn="ctr">
                  <a:lnSpc>
                    <a:spcPts val="1879"/>
                  </a:lnSpc>
                </a:pPr>
                <a:endParaRPr/>
              </a:p>
            </p:txBody>
          </p:sp>
        </p:grpSp>
        <p:sp>
          <p:nvSpPr>
            <p:cNvPr id="63" name="TextBox 63"/>
            <p:cNvSpPr txBox="1"/>
            <p:nvPr/>
          </p:nvSpPr>
          <p:spPr>
            <a:xfrm>
              <a:off x="2422821" y="5997574"/>
              <a:ext cx="5647883" cy="181945"/>
            </a:xfrm>
            <a:prstGeom prst="rect">
              <a:avLst/>
            </a:prstGeom>
          </p:spPr>
          <p:txBody>
            <a:bodyPr lIns="0" tIns="0" rIns="0" bIns="0" rtlCol="0" anchor="t">
              <a:spAutoFit/>
            </a:bodyPr>
            <a:lstStyle/>
            <a:p>
              <a:pPr algn="l">
                <a:lnSpc>
                  <a:spcPts val="1089"/>
                </a:lnSpc>
              </a:pPr>
              <a:r>
                <a:rPr lang="en-US" sz="981" dirty="0">
                  <a:solidFill>
                    <a:srgbClr val="1C2120"/>
                  </a:solidFill>
                  <a:latin typeface="Montserrat 2"/>
                  <a:ea typeface="Montserrat 2"/>
                  <a:cs typeface="Montserrat 2"/>
                  <a:sym typeface="Montserrat 2"/>
                </a:rPr>
                <a:t>Via CAF (Reference - 2026 Appeal)</a:t>
              </a:r>
            </a:p>
          </p:txBody>
        </p:sp>
        <p:sp>
          <p:nvSpPr>
            <p:cNvPr id="64" name="TextBox 64"/>
            <p:cNvSpPr txBox="1"/>
            <p:nvPr/>
          </p:nvSpPr>
          <p:spPr>
            <a:xfrm>
              <a:off x="1983319" y="3868663"/>
              <a:ext cx="2218304" cy="203958"/>
            </a:xfrm>
            <a:prstGeom prst="rect">
              <a:avLst/>
            </a:prstGeom>
          </p:spPr>
          <p:txBody>
            <a:bodyPr lIns="0" tIns="0" rIns="0" bIns="0" rtlCol="0" anchor="t">
              <a:spAutoFit/>
            </a:bodyPr>
            <a:lstStyle/>
            <a:p>
              <a:pPr algn="ctr">
                <a:lnSpc>
                  <a:spcPts val="1179"/>
                </a:lnSpc>
              </a:pPr>
              <a:r>
                <a:rPr lang="en-US" sz="1062" b="1">
                  <a:solidFill>
                    <a:srgbClr val="1C2120"/>
                  </a:solidFill>
                  <a:latin typeface="Montserrat 2 Bold"/>
                  <a:ea typeface="Montserrat 2 Bold"/>
                  <a:cs typeface="Montserrat 2 Bold"/>
                  <a:sym typeface="Montserrat 2 Bold"/>
                </a:rPr>
                <a:t>I will make payment:</a:t>
              </a:r>
            </a:p>
          </p:txBody>
        </p:sp>
        <p:grpSp>
          <p:nvGrpSpPr>
            <p:cNvPr id="65" name="Group 65"/>
            <p:cNvGrpSpPr/>
            <p:nvPr/>
          </p:nvGrpSpPr>
          <p:grpSpPr>
            <a:xfrm>
              <a:off x="0" y="875708"/>
              <a:ext cx="7476514" cy="801569"/>
              <a:chOff x="0" y="0"/>
              <a:chExt cx="2524615" cy="270668"/>
            </a:xfrm>
          </p:grpSpPr>
          <p:sp>
            <p:nvSpPr>
              <p:cNvPr id="66" name="Freeform 66"/>
              <p:cNvSpPr/>
              <p:nvPr/>
            </p:nvSpPr>
            <p:spPr>
              <a:xfrm>
                <a:off x="0" y="0"/>
                <a:ext cx="2524615" cy="270668"/>
              </a:xfrm>
              <a:custGeom>
                <a:avLst/>
                <a:gdLst/>
                <a:ahLst/>
                <a:cxnLst/>
                <a:rect l="l" t="t" r="r" b="b"/>
                <a:pathLst>
                  <a:path w="2524615" h="270668">
                    <a:moveTo>
                      <a:pt x="30410" y="0"/>
                    </a:moveTo>
                    <a:lnTo>
                      <a:pt x="2494205" y="0"/>
                    </a:lnTo>
                    <a:cubicBezTo>
                      <a:pt x="2511000" y="0"/>
                      <a:pt x="2524615" y="13615"/>
                      <a:pt x="2524615" y="30410"/>
                    </a:cubicBezTo>
                    <a:lnTo>
                      <a:pt x="2524615" y="240258"/>
                    </a:lnTo>
                    <a:cubicBezTo>
                      <a:pt x="2524615" y="248323"/>
                      <a:pt x="2521411" y="256058"/>
                      <a:pt x="2515708" y="261761"/>
                    </a:cubicBezTo>
                    <a:cubicBezTo>
                      <a:pt x="2510005" y="267464"/>
                      <a:pt x="2502270" y="270668"/>
                      <a:pt x="2494205" y="270668"/>
                    </a:cubicBezTo>
                    <a:lnTo>
                      <a:pt x="30410" y="270668"/>
                    </a:lnTo>
                    <a:cubicBezTo>
                      <a:pt x="13615" y="270668"/>
                      <a:pt x="0" y="257053"/>
                      <a:pt x="0" y="240258"/>
                    </a:cubicBezTo>
                    <a:lnTo>
                      <a:pt x="0" y="30410"/>
                    </a:lnTo>
                    <a:cubicBezTo>
                      <a:pt x="0" y="13615"/>
                      <a:pt x="13615" y="0"/>
                      <a:pt x="30410" y="0"/>
                    </a:cubicBezTo>
                    <a:close/>
                  </a:path>
                </a:pathLst>
              </a:custGeom>
              <a:solidFill>
                <a:srgbClr val="FFFFFF">
                  <a:alpha val="60784"/>
                </a:srgbClr>
              </a:solidFill>
            </p:spPr>
            <p:txBody>
              <a:bodyPr/>
              <a:lstStyle/>
              <a:p>
                <a:endParaRPr lang="en-GB"/>
              </a:p>
            </p:txBody>
          </p:sp>
          <p:sp>
            <p:nvSpPr>
              <p:cNvPr id="67" name="TextBox 67"/>
              <p:cNvSpPr txBox="1"/>
              <p:nvPr/>
            </p:nvSpPr>
            <p:spPr>
              <a:xfrm>
                <a:off x="0" y="-28575"/>
                <a:ext cx="2524615" cy="299243"/>
              </a:xfrm>
              <a:prstGeom prst="rect">
                <a:avLst/>
              </a:prstGeom>
            </p:spPr>
            <p:txBody>
              <a:bodyPr lIns="49458" tIns="49458" rIns="49458" bIns="49458" rtlCol="0" anchor="ctr"/>
              <a:lstStyle/>
              <a:p>
                <a:pPr algn="ctr">
                  <a:lnSpc>
                    <a:spcPts val="1879"/>
                  </a:lnSpc>
                  <a:spcBef>
                    <a:spcPct val="0"/>
                  </a:spcBef>
                </a:pPr>
                <a:endParaRPr/>
              </a:p>
            </p:txBody>
          </p:sp>
        </p:grpSp>
        <p:grpSp>
          <p:nvGrpSpPr>
            <p:cNvPr id="68" name="Group 68"/>
            <p:cNvGrpSpPr/>
            <p:nvPr/>
          </p:nvGrpSpPr>
          <p:grpSpPr>
            <a:xfrm>
              <a:off x="177661" y="1151692"/>
              <a:ext cx="244656" cy="243371"/>
              <a:chOff x="0" y="0"/>
              <a:chExt cx="82614" cy="82180"/>
            </a:xfrm>
          </p:grpSpPr>
          <p:sp>
            <p:nvSpPr>
              <p:cNvPr id="69" name="Freeform 69"/>
              <p:cNvSpPr/>
              <p:nvPr/>
            </p:nvSpPr>
            <p:spPr>
              <a:xfrm>
                <a:off x="0" y="0"/>
                <a:ext cx="82614" cy="82180"/>
              </a:xfrm>
              <a:custGeom>
                <a:avLst/>
                <a:gdLst/>
                <a:ahLst/>
                <a:cxnLst/>
                <a:rect l="l" t="t" r="r" b="b"/>
                <a:pathLst>
                  <a:path w="82614" h="82180">
                    <a:moveTo>
                      <a:pt x="0" y="0"/>
                    </a:moveTo>
                    <a:lnTo>
                      <a:pt x="82614" y="0"/>
                    </a:lnTo>
                    <a:lnTo>
                      <a:pt x="82614" y="82180"/>
                    </a:lnTo>
                    <a:lnTo>
                      <a:pt x="0" y="82180"/>
                    </a:lnTo>
                    <a:close/>
                  </a:path>
                </a:pathLst>
              </a:custGeom>
              <a:solidFill>
                <a:srgbClr val="000000">
                  <a:alpha val="0"/>
                </a:srgbClr>
              </a:solidFill>
              <a:ln w="9525" cap="sq">
                <a:solidFill>
                  <a:srgbClr val="1C2120"/>
                </a:solidFill>
                <a:prstDash val="solid"/>
                <a:miter/>
              </a:ln>
            </p:spPr>
            <p:txBody>
              <a:bodyPr/>
              <a:lstStyle/>
              <a:p>
                <a:endParaRPr lang="en-GB"/>
              </a:p>
            </p:txBody>
          </p:sp>
          <p:sp>
            <p:nvSpPr>
              <p:cNvPr id="70" name="TextBox 70"/>
              <p:cNvSpPr txBox="1"/>
              <p:nvPr/>
            </p:nvSpPr>
            <p:spPr>
              <a:xfrm>
                <a:off x="0" y="-28575"/>
                <a:ext cx="82614" cy="110755"/>
              </a:xfrm>
              <a:prstGeom prst="rect">
                <a:avLst/>
              </a:prstGeom>
            </p:spPr>
            <p:txBody>
              <a:bodyPr lIns="49458" tIns="49458" rIns="49458" bIns="49458" rtlCol="0" anchor="ctr"/>
              <a:lstStyle/>
              <a:p>
                <a:pPr algn="ctr">
                  <a:lnSpc>
                    <a:spcPts val="1879"/>
                  </a:lnSpc>
                </a:pPr>
                <a:endParaRPr/>
              </a:p>
            </p:txBody>
          </p:sp>
        </p:grpSp>
        <p:grpSp>
          <p:nvGrpSpPr>
            <p:cNvPr id="71" name="Group 71"/>
            <p:cNvGrpSpPr/>
            <p:nvPr/>
          </p:nvGrpSpPr>
          <p:grpSpPr>
            <a:xfrm>
              <a:off x="0" y="1796132"/>
              <a:ext cx="7476514" cy="449624"/>
              <a:chOff x="0" y="0"/>
              <a:chExt cx="2520995" cy="151608"/>
            </a:xfrm>
          </p:grpSpPr>
          <p:sp>
            <p:nvSpPr>
              <p:cNvPr id="72" name="Freeform 72"/>
              <p:cNvSpPr/>
              <p:nvPr/>
            </p:nvSpPr>
            <p:spPr>
              <a:xfrm>
                <a:off x="0" y="0"/>
                <a:ext cx="2520995" cy="151608"/>
              </a:xfrm>
              <a:custGeom>
                <a:avLst/>
                <a:gdLst/>
                <a:ahLst/>
                <a:cxnLst/>
                <a:rect l="l" t="t" r="r" b="b"/>
                <a:pathLst>
                  <a:path w="2520995" h="151608">
                    <a:moveTo>
                      <a:pt x="30410" y="0"/>
                    </a:moveTo>
                    <a:lnTo>
                      <a:pt x="2490585" y="0"/>
                    </a:lnTo>
                    <a:cubicBezTo>
                      <a:pt x="2498651" y="0"/>
                      <a:pt x="2506385" y="3204"/>
                      <a:pt x="2512088" y="8907"/>
                    </a:cubicBezTo>
                    <a:cubicBezTo>
                      <a:pt x="2517791" y="14610"/>
                      <a:pt x="2520995" y="22345"/>
                      <a:pt x="2520995" y="30410"/>
                    </a:cubicBezTo>
                    <a:lnTo>
                      <a:pt x="2520995" y="121198"/>
                    </a:lnTo>
                    <a:cubicBezTo>
                      <a:pt x="2520995" y="137993"/>
                      <a:pt x="2507380" y="151608"/>
                      <a:pt x="2490585" y="151608"/>
                    </a:cubicBezTo>
                    <a:lnTo>
                      <a:pt x="30410" y="151608"/>
                    </a:lnTo>
                    <a:cubicBezTo>
                      <a:pt x="22345" y="151608"/>
                      <a:pt x="14610" y="148404"/>
                      <a:pt x="8907" y="142701"/>
                    </a:cubicBezTo>
                    <a:cubicBezTo>
                      <a:pt x="3204" y="136998"/>
                      <a:pt x="0" y="129263"/>
                      <a:pt x="0" y="121198"/>
                    </a:cubicBezTo>
                    <a:lnTo>
                      <a:pt x="0" y="30410"/>
                    </a:lnTo>
                    <a:cubicBezTo>
                      <a:pt x="0" y="13615"/>
                      <a:pt x="13615" y="0"/>
                      <a:pt x="30410" y="0"/>
                    </a:cubicBezTo>
                    <a:close/>
                  </a:path>
                </a:pathLst>
              </a:custGeom>
              <a:solidFill>
                <a:srgbClr val="FFFFFF">
                  <a:alpha val="60784"/>
                </a:srgbClr>
              </a:solidFill>
            </p:spPr>
            <p:txBody>
              <a:bodyPr/>
              <a:lstStyle/>
              <a:p>
                <a:endParaRPr lang="en-GB"/>
              </a:p>
            </p:txBody>
          </p:sp>
          <p:sp>
            <p:nvSpPr>
              <p:cNvPr id="73" name="TextBox 73"/>
              <p:cNvSpPr txBox="1"/>
              <p:nvPr/>
            </p:nvSpPr>
            <p:spPr>
              <a:xfrm>
                <a:off x="0" y="-28575"/>
                <a:ext cx="2520995" cy="180183"/>
              </a:xfrm>
              <a:prstGeom prst="rect">
                <a:avLst/>
              </a:prstGeom>
            </p:spPr>
            <p:txBody>
              <a:bodyPr lIns="49529" tIns="49529" rIns="49529" bIns="49529" rtlCol="0" anchor="ctr"/>
              <a:lstStyle/>
              <a:p>
                <a:pPr algn="ctr">
                  <a:lnSpc>
                    <a:spcPts val="1879"/>
                  </a:lnSpc>
                  <a:spcBef>
                    <a:spcPct val="0"/>
                  </a:spcBef>
                </a:pPr>
                <a:endParaRPr/>
              </a:p>
            </p:txBody>
          </p:sp>
        </p:grpSp>
        <p:grpSp>
          <p:nvGrpSpPr>
            <p:cNvPr id="74" name="Group 74"/>
            <p:cNvGrpSpPr/>
            <p:nvPr/>
          </p:nvGrpSpPr>
          <p:grpSpPr>
            <a:xfrm>
              <a:off x="177661" y="1909811"/>
              <a:ext cx="233485" cy="222265"/>
              <a:chOff x="0" y="0"/>
              <a:chExt cx="78728" cy="74945"/>
            </a:xfrm>
          </p:grpSpPr>
          <p:sp>
            <p:nvSpPr>
              <p:cNvPr id="75" name="Freeform 75"/>
              <p:cNvSpPr/>
              <p:nvPr/>
            </p:nvSpPr>
            <p:spPr>
              <a:xfrm>
                <a:off x="0" y="0"/>
                <a:ext cx="78728" cy="74945"/>
              </a:xfrm>
              <a:custGeom>
                <a:avLst/>
                <a:gdLst/>
                <a:ahLst/>
                <a:cxnLst/>
                <a:rect l="l" t="t" r="r" b="b"/>
                <a:pathLst>
                  <a:path w="78728" h="74945">
                    <a:moveTo>
                      <a:pt x="0" y="0"/>
                    </a:moveTo>
                    <a:lnTo>
                      <a:pt x="78728" y="0"/>
                    </a:lnTo>
                    <a:lnTo>
                      <a:pt x="78728" y="74945"/>
                    </a:lnTo>
                    <a:lnTo>
                      <a:pt x="0" y="74945"/>
                    </a:lnTo>
                    <a:close/>
                  </a:path>
                </a:pathLst>
              </a:custGeom>
              <a:solidFill>
                <a:srgbClr val="000000">
                  <a:alpha val="0"/>
                </a:srgbClr>
              </a:solidFill>
              <a:ln w="9525" cap="sq">
                <a:solidFill>
                  <a:srgbClr val="1C2120"/>
                </a:solidFill>
                <a:prstDash val="solid"/>
                <a:miter/>
              </a:ln>
            </p:spPr>
            <p:txBody>
              <a:bodyPr/>
              <a:lstStyle/>
              <a:p>
                <a:endParaRPr lang="en-GB"/>
              </a:p>
            </p:txBody>
          </p:sp>
          <p:sp>
            <p:nvSpPr>
              <p:cNvPr id="76" name="TextBox 76"/>
              <p:cNvSpPr txBox="1"/>
              <p:nvPr/>
            </p:nvSpPr>
            <p:spPr>
              <a:xfrm>
                <a:off x="0" y="-28575"/>
                <a:ext cx="78728" cy="103520"/>
              </a:xfrm>
              <a:prstGeom prst="rect">
                <a:avLst/>
              </a:prstGeom>
            </p:spPr>
            <p:txBody>
              <a:bodyPr lIns="49529" tIns="49529" rIns="49529" bIns="49529" rtlCol="0" anchor="ctr"/>
              <a:lstStyle/>
              <a:p>
                <a:pPr algn="ctr">
                  <a:lnSpc>
                    <a:spcPts val="1879"/>
                  </a:lnSpc>
                </a:pPr>
                <a:endParaRPr/>
              </a:p>
            </p:txBody>
          </p:sp>
        </p:grpSp>
        <p:grpSp>
          <p:nvGrpSpPr>
            <p:cNvPr id="77" name="Group 77"/>
            <p:cNvGrpSpPr/>
            <p:nvPr/>
          </p:nvGrpSpPr>
          <p:grpSpPr>
            <a:xfrm>
              <a:off x="464377" y="1796132"/>
              <a:ext cx="7012136" cy="1830618"/>
              <a:chOff x="0" y="0"/>
              <a:chExt cx="2364412" cy="617264"/>
            </a:xfrm>
          </p:grpSpPr>
          <p:sp>
            <p:nvSpPr>
              <p:cNvPr id="78" name="Freeform 78"/>
              <p:cNvSpPr/>
              <p:nvPr/>
            </p:nvSpPr>
            <p:spPr>
              <a:xfrm>
                <a:off x="0" y="0"/>
                <a:ext cx="2364412" cy="617264"/>
              </a:xfrm>
              <a:custGeom>
                <a:avLst/>
                <a:gdLst/>
                <a:ahLst/>
                <a:cxnLst/>
                <a:rect l="l" t="t" r="r" b="b"/>
                <a:pathLst>
                  <a:path w="2364412" h="617264">
                    <a:moveTo>
                      <a:pt x="32424" y="0"/>
                    </a:moveTo>
                    <a:lnTo>
                      <a:pt x="2331989" y="0"/>
                    </a:lnTo>
                    <a:cubicBezTo>
                      <a:pt x="2349896" y="0"/>
                      <a:pt x="2364412" y="14517"/>
                      <a:pt x="2364412" y="32424"/>
                    </a:cubicBezTo>
                    <a:lnTo>
                      <a:pt x="2364412" y="584840"/>
                    </a:lnTo>
                    <a:cubicBezTo>
                      <a:pt x="2364412" y="602747"/>
                      <a:pt x="2349896" y="617264"/>
                      <a:pt x="2331989" y="617264"/>
                    </a:cubicBezTo>
                    <a:lnTo>
                      <a:pt x="32424" y="617264"/>
                    </a:lnTo>
                    <a:cubicBezTo>
                      <a:pt x="14517" y="617264"/>
                      <a:pt x="0" y="602747"/>
                      <a:pt x="0" y="584840"/>
                    </a:cubicBezTo>
                    <a:lnTo>
                      <a:pt x="0" y="32424"/>
                    </a:lnTo>
                    <a:cubicBezTo>
                      <a:pt x="0" y="14517"/>
                      <a:pt x="14517" y="0"/>
                      <a:pt x="32424" y="0"/>
                    </a:cubicBezTo>
                    <a:close/>
                  </a:path>
                </a:pathLst>
              </a:custGeom>
              <a:solidFill>
                <a:srgbClr val="FFFFFF">
                  <a:alpha val="60784"/>
                </a:srgbClr>
              </a:solidFill>
            </p:spPr>
            <p:txBody>
              <a:bodyPr/>
              <a:lstStyle/>
              <a:p>
                <a:endParaRPr lang="en-GB"/>
              </a:p>
            </p:txBody>
          </p:sp>
          <p:sp>
            <p:nvSpPr>
              <p:cNvPr id="79" name="TextBox 79"/>
              <p:cNvSpPr txBox="1"/>
              <p:nvPr/>
            </p:nvSpPr>
            <p:spPr>
              <a:xfrm>
                <a:off x="0" y="-28575"/>
                <a:ext cx="2364412" cy="645839"/>
              </a:xfrm>
              <a:prstGeom prst="rect">
                <a:avLst/>
              </a:prstGeom>
            </p:spPr>
            <p:txBody>
              <a:bodyPr lIns="49529" tIns="49529" rIns="49529" bIns="49529" rtlCol="0" anchor="ctr"/>
              <a:lstStyle/>
              <a:p>
                <a:pPr algn="ctr">
                  <a:lnSpc>
                    <a:spcPts val="1879"/>
                  </a:lnSpc>
                  <a:spcBef>
                    <a:spcPct val="0"/>
                  </a:spcBef>
                </a:pPr>
                <a:endParaRPr/>
              </a:p>
            </p:txBody>
          </p:sp>
        </p:grpSp>
        <p:grpSp>
          <p:nvGrpSpPr>
            <p:cNvPr id="80" name="Group 80"/>
            <p:cNvGrpSpPr/>
            <p:nvPr/>
          </p:nvGrpSpPr>
          <p:grpSpPr>
            <a:xfrm>
              <a:off x="138597" y="8126473"/>
              <a:ext cx="3264853" cy="384452"/>
              <a:chOff x="0" y="0"/>
              <a:chExt cx="1100871" cy="129633"/>
            </a:xfrm>
          </p:grpSpPr>
          <p:sp>
            <p:nvSpPr>
              <p:cNvPr id="81" name="Freeform 81"/>
              <p:cNvSpPr/>
              <p:nvPr/>
            </p:nvSpPr>
            <p:spPr>
              <a:xfrm>
                <a:off x="0" y="0"/>
                <a:ext cx="1100871" cy="129633"/>
              </a:xfrm>
              <a:custGeom>
                <a:avLst/>
                <a:gdLst/>
                <a:ahLst/>
                <a:cxnLst/>
                <a:rect l="l" t="t" r="r" b="b"/>
                <a:pathLst>
                  <a:path w="1100871" h="129633">
                    <a:moveTo>
                      <a:pt x="64816" y="0"/>
                    </a:moveTo>
                    <a:lnTo>
                      <a:pt x="1036055" y="0"/>
                    </a:lnTo>
                    <a:cubicBezTo>
                      <a:pt x="1071852" y="0"/>
                      <a:pt x="1100871" y="29019"/>
                      <a:pt x="1100871" y="64816"/>
                    </a:cubicBezTo>
                    <a:lnTo>
                      <a:pt x="1100871" y="64816"/>
                    </a:lnTo>
                    <a:cubicBezTo>
                      <a:pt x="1100871" y="100614"/>
                      <a:pt x="1071852" y="129633"/>
                      <a:pt x="1036055" y="129633"/>
                    </a:cubicBezTo>
                    <a:lnTo>
                      <a:pt x="64816" y="129633"/>
                    </a:lnTo>
                    <a:cubicBezTo>
                      <a:pt x="29019" y="129633"/>
                      <a:pt x="0" y="100614"/>
                      <a:pt x="0" y="64816"/>
                    </a:cubicBezTo>
                    <a:lnTo>
                      <a:pt x="0" y="64816"/>
                    </a:lnTo>
                    <a:cubicBezTo>
                      <a:pt x="0" y="29019"/>
                      <a:pt x="29019" y="0"/>
                      <a:pt x="64816" y="0"/>
                    </a:cubicBezTo>
                    <a:close/>
                  </a:path>
                </a:pathLst>
              </a:custGeom>
              <a:solidFill>
                <a:srgbClr val="FFFFFF">
                  <a:alpha val="60784"/>
                </a:srgbClr>
              </a:solidFill>
            </p:spPr>
            <p:txBody>
              <a:bodyPr/>
              <a:lstStyle/>
              <a:p>
                <a:endParaRPr lang="en-GB"/>
              </a:p>
            </p:txBody>
          </p:sp>
          <p:sp>
            <p:nvSpPr>
              <p:cNvPr id="82" name="TextBox 82"/>
              <p:cNvSpPr txBox="1"/>
              <p:nvPr/>
            </p:nvSpPr>
            <p:spPr>
              <a:xfrm>
                <a:off x="0" y="-28575"/>
                <a:ext cx="1100871" cy="158208"/>
              </a:xfrm>
              <a:prstGeom prst="rect">
                <a:avLst/>
              </a:prstGeom>
            </p:spPr>
            <p:txBody>
              <a:bodyPr lIns="49529" tIns="49529" rIns="49529" bIns="49529" rtlCol="0" anchor="ctr"/>
              <a:lstStyle/>
              <a:p>
                <a:pPr algn="ctr">
                  <a:lnSpc>
                    <a:spcPts val="1879"/>
                  </a:lnSpc>
                  <a:spcBef>
                    <a:spcPct val="0"/>
                  </a:spcBef>
                </a:pPr>
                <a:endParaRPr/>
              </a:p>
            </p:txBody>
          </p:sp>
        </p:grpSp>
        <p:grpSp>
          <p:nvGrpSpPr>
            <p:cNvPr id="83" name="Group 83"/>
            <p:cNvGrpSpPr/>
            <p:nvPr/>
          </p:nvGrpSpPr>
          <p:grpSpPr>
            <a:xfrm>
              <a:off x="3496862" y="7621342"/>
              <a:ext cx="3777875" cy="1349060"/>
              <a:chOff x="0" y="0"/>
              <a:chExt cx="1273856" cy="454888"/>
            </a:xfrm>
          </p:grpSpPr>
          <p:sp>
            <p:nvSpPr>
              <p:cNvPr id="84" name="Freeform 84"/>
              <p:cNvSpPr/>
              <p:nvPr/>
            </p:nvSpPr>
            <p:spPr>
              <a:xfrm>
                <a:off x="0" y="0"/>
                <a:ext cx="1273857" cy="454888"/>
              </a:xfrm>
              <a:custGeom>
                <a:avLst/>
                <a:gdLst/>
                <a:ahLst/>
                <a:cxnLst/>
                <a:rect l="l" t="t" r="r" b="b"/>
                <a:pathLst>
                  <a:path w="1273857" h="454888">
                    <a:moveTo>
                      <a:pt x="60182" y="0"/>
                    </a:moveTo>
                    <a:lnTo>
                      <a:pt x="1213675" y="0"/>
                    </a:lnTo>
                    <a:cubicBezTo>
                      <a:pt x="1229636" y="0"/>
                      <a:pt x="1244943" y="6341"/>
                      <a:pt x="1256230" y="17627"/>
                    </a:cubicBezTo>
                    <a:cubicBezTo>
                      <a:pt x="1267516" y="28913"/>
                      <a:pt x="1273857" y="44221"/>
                      <a:pt x="1273857" y="60182"/>
                    </a:cubicBezTo>
                    <a:lnTo>
                      <a:pt x="1273857" y="394706"/>
                    </a:lnTo>
                    <a:cubicBezTo>
                      <a:pt x="1273857" y="427943"/>
                      <a:pt x="1246912" y="454888"/>
                      <a:pt x="1213675" y="454888"/>
                    </a:cubicBezTo>
                    <a:lnTo>
                      <a:pt x="60182" y="454888"/>
                    </a:lnTo>
                    <a:cubicBezTo>
                      <a:pt x="44221" y="454888"/>
                      <a:pt x="28913" y="448547"/>
                      <a:pt x="17627" y="437261"/>
                    </a:cubicBezTo>
                    <a:cubicBezTo>
                      <a:pt x="6341" y="425975"/>
                      <a:pt x="0" y="410667"/>
                      <a:pt x="0" y="394706"/>
                    </a:cubicBezTo>
                    <a:lnTo>
                      <a:pt x="0" y="60182"/>
                    </a:lnTo>
                    <a:cubicBezTo>
                      <a:pt x="0" y="44221"/>
                      <a:pt x="6341" y="28913"/>
                      <a:pt x="17627" y="17627"/>
                    </a:cubicBezTo>
                    <a:cubicBezTo>
                      <a:pt x="28913" y="6341"/>
                      <a:pt x="44221" y="0"/>
                      <a:pt x="60182" y="0"/>
                    </a:cubicBezTo>
                    <a:close/>
                  </a:path>
                </a:pathLst>
              </a:custGeom>
              <a:solidFill>
                <a:srgbClr val="FFFFFF">
                  <a:alpha val="60784"/>
                </a:srgbClr>
              </a:solidFill>
            </p:spPr>
            <p:txBody>
              <a:bodyPr/>
              <a:lstStyle/>
              <a:p>
                <a:endParaRPr lang="en-GB"/>
              </a:p>
            </p:txBody>
          </p:sp>
          <p:sp>
            <p:nvSpPr>
              <p:cNvPr id="85" name="TextBox 85"/>
              <p:cNvSpPr txBox="1"/>
              <p:nvPr/>
            </p:nvSpPr>
            <p:spPr>
              <a:xfrm>
                <a:off x="0" y="-28575"/>
                <a:ext cx="1273856" cy="483463"/>
              </a:xfrm>
              <a:prstGeom prst="rect">
                <a:avLst/>
              </a:prstGeom>
            </p:spPr>
            <p:txBody>
              <a:bodyPr lIns="49529" tIns="49529" rIns="49529" bIns="49529" rtlCol="0" anchor="ctr"/>
              <a:lstStyle/>
              <a:p>
                <a:pPr algn="ctr">
                  <a:lnSpc>
                    <a:spcPts val="1879"/>
                  </a:lnSpc>
                  <a:spcBef>
                    <a:spcPct val="0"/>
                  </a:spcBef>
                </a:pPr>
                <a:endParaRPr/>
              </a:p>
            </p:txBody>
          </p:sp>
        </p:grpSp>
        <p:sp>
          <p:nvSpPr>
            <p:cNvPr id="86" name="TextBox 86"/>
            <p:cNvSpPr txBox="1"/>
            <p:nvPr/>
          </p:nvSpPr>
          <p:spPr>
            <a:xfrm>
              <a:off x="610651" y="2145079"/>
              <a:ext cx="6865863" cy="1305154"/>
            </a:xfrm>
            <a:prstGeom prst="rect">
              <a:avLst/>
            </a:prstGeom>
          </p:spPr>
          <p:txBody>
            <a:bodyPr lIns="0" tIns="0" rIns="0" bIns="0" rtlCol="0" anchor="t">
              <a:spAutoFit/>
            </a:bodyPr>
            <a:lstStyle/>
            <a:p>
              <a:pPr algn="just">
                <a:lnSpc>
                  <a:spcPts val="2070"/>
                </a:lnSpc>
              </a:pPr>
              <a:r>
                <a:rPr lang="en-US" sz="981">
                  <a:solidFill>
                    <a:srgbClr val="1C2120"/>
                  </a:solidFill>
                  <a:latin typeface="Montserrat Light"/>
                  <a:ea typeface="Montserrat Light"/>
                  <a:cs typeface="Montserrat Light"/>
                  <a:sym typeface="Montserrat Light"/>
                </a:rPr>
                <a:t>by making regular donations of: </a:t>
              </a:r>
            </a:p>
            <a:p>
              <a:pPr algn="just">
                <a:lnSpc>
                  <a:spcPts val="2070"/>
                </a:lnSpc>
              </a:pPr>
              <a:r>
                <a:rPr lang="en-US" sz="981">
                  <a:solidFill>
                    <a:srgbClr val="1C2120"/>
                  </a:solidFill>
                  <a:latin typeface="Montserrat Light"/>
                  <a:ea typeface="Montserrat Light"/>
                  <a:cs typeface="Montserrat Light"/>
                  <a:sym typeface="Montserrat Light"/>
                </a:rPr>
                <a:t>£___________        monthly        quarterly       other ___________ (please specify)</a:t>
              </a:r>
            </a:p>
            <a:p>
              <a:pPr algn="just">
                <a:lnSpc>
                  <a:spcPts val="2070"/>
                </a:lnSpc>
              </a:pPr>
              <a:r>
                <a:rPr lang="en-US" sz="981">
                  <a:solidFill>
                    <a:srgbClr val="1C2120"/>
                  </a:solidFill>
                  <a:latin typeface="Montserrat Light"/>
                  <a:ea typeface="Montserrat Light"/>
                  <a:cs typeface="Montserrat Light"/>
                  <a:sym typeface="Montserrat Light"/>
                </a:rPr>
                <a:t>by making a one-off donation of: </a:t>
              </a:r>
            </a:p>
            <a:p>
              <a:pPr algn="just">
                <a:lnSpc>
                  <a:spcPts val="2070"/>
                </a:lnSpc>
              </a:pPr>
              <a:r>
                <a:rPr lang="en-US" sz="981">
                  <a:solidFill>
                    <a:srgbClr val="1C2120"/>
                  </a:solidFill>
                  <a:latin typeface="Montserrat Light"/>
                  <a:ea typeface="Montserrat Light"/>
                  <a:cs typeface="Montserrat Light"/>
                  <a:sym typeface="Montserrat Light"/>
                </a:rPr>
                <a:t>£___________</a:t>
              </a:r>
            </a:p>
          </p:txBody>
        </p:sp>
        <p:grpSp>
          <p:nvGrpSpPr>
            <p:cNvPr id="87" name="Group 87"/>
            <p:cNvGrpSpPr/>
            <p:nvPr/>
          </p:nvGrpSpPr>
          <p:grpSpPr>
            <a:xfrm>
              <a:off x="1817646" y="2601147"/>
              <a:ext cx="147406" cy="146445"/>
              <a:chOff x="0" y="0"/>
              <a:chExt cx="49775" cy="49450"/>
            </a:xfrm>
          </p:grpSpPr>
          <p:sp>
            <p:nvSpPr>
              <p:cNvPr id="88" name="Freeform 88"/>
              <p:cNvSpPr/>
              <p:nvPr/>
            </p:nvSpPr>
            <p:spPr>
              <a:xfrm>
                <a:off x="0" y="0"/>
                <a:ext cx="49775" cy="49450"/>
              </a:xfrm>
              <a:custGeom>
                <a:avLst/>
                <a:gdLst/>
                <a:ahLst/>
                <a:cxnLst/>
                <a:rect l="l" t="t" r="r" b="b"/>
                <a:pathLst>
                  <a:path w="49775" h="49450">
                    <a:moveTo>
                      <a:pt x="0" y="0"/>
                    </a:moveTo>
                    <a:lnTo>
                      <a:pt x="49775" y="0"/>
                    </a:lnTo>
                    <a:lnTo>
                      <a:pt x="49775" y="49450"/>
                    </a:lnTo>
                    <a:lnTo>
                      <a:pt x="0" y="49450"/>
                    </a:lnTo>
                    <a:close/>
                  </a:path>
                </a:pathLst>
              </a:custGeom>
              <a:solidFill>
                <a:srgbClr val="000000">
                  <a:alpha val="0"/>
                </a:srgbClr>
              </a:solidFill>
              <a:ln w="9525" cap="sq">
                <a:solidFill>
                  <a:srgbClr val="1C2120"/>
                </a:solidFill>
                <a:prstDash val="solid"/>
                <a:miter/>
              </a:ln>
            </p:spPr>
            <p:txBody>
              <a:bodyPr/>
              <a:lstStyle/>
              <a:p>
                <a:endParaRPr lang="en-GB"/>
              </a:p>
            </p:txBody>
          </p:sp>
          <p:sp>
            <p:nvSpPr>
              <p:cNvPr id="89" name="TextBox 89"/>
              <p:cNvSpPr txBox="1"/>
              <p:nvPr/>
            </p:nvSpPr>
            <p:spPr>
              <a:xfrm>
                <a:off x="0" y="-28575"/>
                <a:ext cx="49775" cy="78025"/>
              </a:xfrm>
              <a:prstGeom prst="rect">
                <a:avLst/>
              </a:prstGeom>
            </p:spPr>
            <p:txBody>
              <a:bodyPr lIns="49458" tIns="49458" rIns="49458" bIns="49458" rtlCol="0" anchor="ctr"/>
              <a:lstStyle/>
              <a:p>
                <a:pPr algn="ctr">
                  <a:lnSpc>
                    <a:spcPts val="1879"/>
                  </a:lnSpc>
                </a:pPr>
                <a:endParaRPr/>
              </a:p>
            </p:txBody>
          </p:sp>
        </p:grpSp>
        <p:grpSp>
          <p:nvGrpSpPr>
            <p:cNvPr id="90" name="Group 90"/>
            <p:cNvGrpSpPr/>
            <p:nvPr/>
          </p:nvGrpSpPr>
          <p:grpSpPr>
            <a:xfrm>
              <a:off x="2880208" y="2601147"/>
              <a:ext cx="147406" cy="146445"/>
              <a:chOff x="0" y="0"/>
              <a:chExt cx="49775" cy="49450"/>
            </a:xfrm>
          </p:grpSpPr>
          <p:sp>
            <p:nvSpPr>
              <p:cNvPr id="91" name="Freeform 91"/>
              <p:cNvSpPr/>
              <p:nvPr/>
            </p:nvSpPr>
            <p:spPr>
              <a:xfrm>
                <a:off x="0" y="0"/>
                <a:ext cx="49775" cy="49450"/>
              </a:xfrm>
              <a:custGeom>
                <a:avLst/>
                <a:gdLst/>
                <a:ahLst/>
                <a:cxnLst/>
                <a:rect l="l" t="t" r="r" b="b"/>
                <a:pathLst>
                  <a:path w="49775" h="49450">
                    <a:moveTo>
                      <a:pt x="0" y="0"/>
                    </a:moveTo>
                    <a:lnTo>
                      <a:pt x="49775" y="0"/>
                    </a:lnTo>
                    <a:lnTo>
                      <a:pt x="49775" y="49450"/>
                    </a:lnTo>
                    <a:lnTo>
                      <a:pt x="0" y="49450"/>
                    </a:lnTo>
                    <a:close/>
                  </a:path>
                </a:pathLst>
              </a:custGeom>
              <a:solidFill>
                <a:srgbClr val="000000">
                  <a:alpha val="0"/>
                </a:srgbClr>
              </a:solidFill>
              <a:ln w="9525" cap="sq">
                <a:solidFill>
                  <a:srgbClr val="1C2120"/>
                </a:solidFill>
                <a:prstDash val="solid"/>
                <a:miter/>
              </a:ln>
            </p:spPr>
            <p:txBody>
              <a:bodyPr/>
              <a:lstStyle/>
              <a:p>
                <a:endParaRPr lang="en-GB"/>
              </a:p>
            </p:txBody>
          </p:sp>
          <p:sp>
            <p:nvSpPr>
              <p:cNvPr id="92" name="TextBox 92"/>
              <p:cNvSpPr txBox="1"/>
              <p:nvPr/>
            </p:nvSpPr>
            <p:spPr>
              <a:xfrm>
                <a:off x="0" y="-28575"/>
                <a:ext cx="49775" cy="78025"/>
              </a:xfrm>
              <a:prstGeom prst="rect">
                <a:avLst/>
              </a:prstGeom>
            </p:spPr>
            <p:txBody>
              <a:bodyPr lIns="49458" tIns="49458" rIns="49458" bIns="49458" rtlCol="0" anchor="ctr"/>
              <a:lstStyle/>
              <a:p>
                <a:pPr algn="ctr">
                  <a:lnSpc>
                    <a:spcPts val="1879"/>
                  </a:lnSpc>
                </a:pPr>
                <a:endParaRPr/>
              </a:p>
            </p:txBody>
          </p:sp>
        </p:grpSp>
        <p:grpSp>
          <p:nvGrpSpPr>
            <p:cNvPr id="93" name="Group 93"/>
            <p:cNvGrpSpPr/>
            <p:nvPr/>
          </p:nvGrpSpPr>
          <p:grpSpPr>
            <a:xfrm>
              <a:off x="3969879" y="2601147"/>
              <a:ext cx="147406" cy="146445"/>
              <a:chOff x="0" y="0"/>
              <a:chExt cx="49775" cy="49450"/>
            </a:xfrm>
          </p:grpSpPr>
          <p:sp>
            <p:nvSpPr>
              <p:cNvPr id="94" name="Freeform 94"/>
              <p:cNvSpPr/>
              <p:nvPr/>
            </p:nvSpPr>
            <p:spPr>
              <a:xfrm>
                <a:off x="0" y="0"/>
                <a:ext cx="49775" cy="49450"/>
              </a:xfrm>
              <a:custGeom>
                <a:avLst/>
                <a:gdLst/>
                <a:ahLst/>
                <a:cxnLst/>
                <a:rect l="l" t="t" r="r" b="b"/>
                <a:pathLst>
                  <a:path w="49775" h="49450">
                    <a:moveTo>
                      <a:pt x="0" y="0"/>
                    </a:moveTo>
                    <a:lnTo>
                      <a:pt x="49775" y="0"/>
                    </a:lnTo>
                    <a:lnTo>
                      <a:pt x="49775" y="49450"/>
                    </a:lnTo>
                    <a:lnTo>
                      <a:pt x="0" y="49450"/>
                    </a:lnTo>
                    <a:close/>
                  </a:path>
                </a:pathLst>
              </a:custGeom>
              <a:solidFill>
                <a:srgbClr val="000000">
                  <a:alpha val="0"/>
                </a:srgbClr>
              </a:solidFill>
              <a:ln w="9525" cap="sq">
                <a:solidFill>
                  <a:srgbClr val="1C2120"/>
                </a:solidFill>
                <a:prstDash val="solid"/>
                <a:miter/>
              </a:ln>
            </p:spPr>
            <p:txBody>
              <a:bodyPr/>
              <a:lstStyle/>
              <a:p>
                <a:endParaRPr lang="en-GB"/>
              </a:p>
            </p:txBody>
          </p:sp>
          <p:sp>
            <p:nvSpPr>
              <p:cNvPr id="95" name="TextBox 95"/>
              <p:cNvSpPr txBox="1"/>
              <p:nvPr/>
            </p:nvSpPr>
            <p:spPr>
              <a:xfrm>
                <a:off x="0" y="-28575"/>
                <a:ext cx="49775" cy="78025"/>
              </a:xfrm>
              <a:prstGeom prst="rect">
                <a:avLst/>
              </a:prstGeom>
            </p:spPr>
            <p:txBody>
              <a:bodyPr lIns="49458" tIns="49458" rIns="49458" bIns="49458" rtlCol="0" anchor="ctr"/>
              <a:lstStyle/>
              <a:p>
                <a:pPr algn="ctr">
                  <a:lnSpc>
                    <a:spcPts val="1879"/>
                  </a:lnSpc>
                </a:pPr>
                <a:endParaRPr/>
              </a:p>
            </p:txBody>
          </p:sp>
        </p:grpSp>
        <p:sp>
          <p:nvSpPr>
            <p:cNvPr id="96" name="AutoShape 96"/>
            <p:cNvSpPr/>
            <p:nvPr/>
          </p:nvSpPr>
          <p:spPr>
            <a:xfrm flipV="1">
              <a:off x="106543" y="7440116"/>
              <a:ext cx="7369970" cy="7689"/>
            </a:xfrm>
            <a:prstGeom prst="line">
              <a:avLst/>
            </a:prstGeom>
            <a:ln w="10383" cap="flat">
              <a:solidFill>
                <a:srgbClr val="1C2120"/>
              </a:solidFill>
              <a:prstDash val="solid"/>
              <a:headEnd type="none" w="sm" len="sm"/>
              <a:tailEnd type="none" w="sm" len="sm"/>
            </a:ln>
          </p:spPr>
          <p:txBody>
            <a:bodyPr/>
            <a:lstStyle/>
            <a:p>
              <a:endParaRPr lang="en-GB"/>
            </a:p>
          </p:txBody>
        </p:sp>
        <p:sp>
          <p:nvSpPr>
            <p:cNvPr id="97" name="AutoShape 97"/>
            <p:cNvSpPr/>
            <p:nvPr/>
          </p:nvSpPr>
          <p:spPr>
            <a:xfrm flipV="1">
              <a:off x="106543" y="9477263"/>
              <a:ext cx="7369970" cy="7689"/>
            </a:xfrm>
            <a:prstGeom prst="line">
              <a:avLst/>
            </a:prstGeom>
            <a:ln w="10383" cap="flat">
              <a:solidFill>
                <a:srgbClr val="1C2120"/>
              </a:solidFill>
              <a:prstDash val="solid"/>
              <a:headEnd type="none" w="sm" len="sm"/>
              <a:tailEnd type="none" w="sm" len="sm"/>
            </a:ln>
          </p:spPr>
          <p:txBody>
            <a:bodyPr/>
            <a:lstStyle/>
            <a:p>
              <a:endParaRPr lang="en-GB"/>
            </a:p>
          </p:txBody>
        </p:sp>
        <p:sp>
          <p:nvSpPr>
            <p:cNvPr id="98" name="Freeform 98"/>
            <p:cNvSpPr/>
            <p:nvPr/>
          </p:nvSpPr>
          <p:spPr>
            <a:xfrm>
              <a:off x="2642078" y="10715663"/>
              <a:ext cx="1894056" cy="543856"/>
            </a:xfrm>
            <a:custGeom>
              <a:avLst/>
              <a:gdLst/>
              <a:ahLst/>
              <a:cxnLst/>
              <a:rect l="l" t="t" r="r" b="b"/>
              <a:pathLst>
                <a:path w="1894056" h="543856">
                  <a:moveTo>
                    <a:pt x="0" y="0"/>
                  </a:moveTo>
                  <a:lnTo>
                    <a:pt x="1894056" y="0"/>
                  </a:lnTo>
                  <a:lnTo>
                    <a:pt x="1894056" y="543856"/>
                  </a:lnTo>
                  <a:lnTo>
                    <a:pt x="0" y="543856"/>
                  </a:lnTo>
                  <a:lnTo>
                    <a:pt x="0" y="0"/>
                  </a:lnTo>
                  <a:close/>
                </a:path>
              </a:pathLst>
            </a:custGeom>
            <a:blipFill>
              <a:blip r:embed="rId3"/>
              <a:stretch>
                <a:fillRect l="-12941" t="-185420" r="-11589" b="-148275"/>
              </a:stretch>
            </a:blipFill>
          </p:spPr>
          <p:txBody>
            <a:bodyPr/>
            <a:lstStyle/>
            <a:p>
              <a:endParaRPr lang="en-GB"/>
            </a:p>
          </p:txBody>
        </p:sp>
        <p:sp>
          <p:nvSpPr>
            <p:cNvPr id="99" name="TextBox 99"/>
            <p:cNvSpPr txBox="1"/>
            <p:nvPr/>
          </p:nvSpPr>
          <p:spPr>
            <a:xfrm>
              <a:off x="523487" y="996059"/>
              <a:ext cx="6953027" cy="545365"/>
            </a:xfrm>
            <a:prstGeom prst="rect">
              <a:avLst/>
            </a:prstGeom>
          </p:spPr>
          <p:txBody>
            <a:bodyPr lIns="0" tIns="0" rIns="0" bIns="0" rtlCol="0" anchor="t">
              <a:spAutoFit/>
            </a:bodyPr>
            <a:lstStyle/>
            <a:p>
              <a:pPr algn="l">
                <a:lnSpc>
                  <a:spcPts val="1089"/>
                </a:lnSpc>
              </a:pPr>
              <a:r>
                <a:rPr lang="en-US" sz="981" b="1">
                  <a:solidFill>
                    <a:srgbClr val="1C2120"/>
                  </a:solidFill>
                  <a:latin typeface="Montserrat Light Bold"/>
                  <a:ea typeface="Montserrat Light Bold"/>
                  <a:cs typeface="Montserrat Light Bold"/>
                  <a:sym typeface="Montserrat Light Bold"/>
                </a:rPr>
                <a:t>I would like to join in praying for Pathway.</a:t>
              </a:r>
              <a:r>
                <a:rPr lang="en-US" sz="981">
                  <a:solidFill>
                    <a:srgbClr val="1C2120"/>
                  </a:solidFill>
                  <a:latin typeface="Montserrat Light"/>
                  <a:ea typeface="Montserrat Light"/>
                  <a:cs typeface="Montserrat Light"/>
                  <a:sym typeface="Montserrat Light"/>
                </a:rPr>
                <a:t> Please sign me up to your mailing list to receive newsletters, event invitations and other relevant communications. </a:t>
              </a:r>
            </a:p>
            <a:p>
              <a:pPr algn="l">
                <a:lnSpc>
                  <a:spcPts val="1089"/>
                </a:lnSpc>
              </a:pPr>
              <a:r>
                <a:rPr lang="en-US" sz="981">
                  <a:solidFill>
                    <a:srgbClr val="1C2120"/>
                  </a:solidFill>
                  <a:latin typeface="Montserrat Light"/>
                  <a:ea typeface="Montserrat Light"/>
                  <a:cs typeface="Montserrat Light"/>
                  <a:sym typeface="Montserrat Light"/>
                </a:rPr>
                <a:t>[Please include your email or postal details below]</a:t>
              </a:r>
            </a:p>
          </p:txBody>
        </p:sp>
        <p:sp>
          <p:nvSpPr>
            <p:cNvPr id="100" name="TextBox 100"/>
            <p:cNvSpPr txBox="1"/>
            <p:nvPr/>
          </p:nvSpPr>
          <p:spPr>
            <a:xfrm>
              <a:off x="523487" y="1934641"/>
              <a:ext cx="4470163" cy="192329"/>
            </a:xfrm>
            <a:prstGeom prst="rect">
              <a:avLst/>
            </a:prstGeom>
          </p:spPr>
          <p:txBody>
            <a:bodyPr lIns="0" tIns="0" rIns="0" bIns="0" rtlCol="0" anchor="t">
              <a:spAutoFit/>
            </a:bodyPr>
            <a:lstStyle/>
            <a:p>
              <a:pPr algn="just">
                <a:lnSpc>
                  <a:spcPts val="1089"/>
                </a:lnSpc>
              </a:pPr>
              <a:r>
                <a:rPr lang="en-US" sz="981" b="1">
                  <a:solidFill>
                    <a:srgbClr val="1C2120"/>
                  </a:solidFill>
                  <a:latin typeface="Montserrat Light Bold"/>
                  <a:ea typeface="Montserrat Light Bold"/>
                  <a:cs typeface="Montserrat Light Bold"/>
                  <a:sym typeface="Montserrat Light Bold"/>
                </a:rPr>
                <a:t>I would like to join in paying for Pathway.</a:t>
              </a:r>
              <a:r>
                <a:rPr lang="en-US" sz="981">
                  <a:solidFill>
                    <a:srgbClr val="1C2120"/>
                  </a:solidFill>
                  <a:latin typeface="Montserrat Light"/>
                  <a:ea typeface="Montserrat Light"/>
                  <a:cs typeface="Montserrat Light"/>
                  <a:sym typeface="Montserrat Light"/>
                </a:rPr>
                <a:t> </a:t>
              </a:r>
            </a:p>
          </p:txBody>
        </p:sp>
        <p:sp>
          <p:nvSpPr>
            <p:cNvPr id="101" name="TextBox 101"/>
            <p:cNvSpPr txBox="1"/>
            <p:nvPr/>
          </p:nvSpPr>
          <p:spPr>
            <a:xfrm>
              <a:off x="218004" y="7715549"/>
              <a:ext cx="1084502" cy="181945"/>
            </a:xfrm>
            <a:prstGeom prst="rect">
              <a:avLst/>
            </a:prstGeom>
          </p:spPr>
          <p:txBody>
            <a:bodyPr lIns="0" tIns="0" rIns="0" bIns="0" rtlCol="0" anchor="t">
              <a:spAutoFit/>
            </a:bodyPr>
            <a:lstStyle/>
            <a:p>
              <a:pPr algn="just">
                <a:lnSpc>
                  <a:spcPts val="1089"/>
                </a:lnSpc>
              </a:pPr>
              <a:r>
                <a:rPr lang="en-US" sz="981">
                  <a:solidFill>
                    <a:srgbClr val="1C2120"/>
                  </a:solidFill>
                  <a:latin typeface="Montserrat 2"/>
                  <a:ea typeface="Montserrat 2"/>
                  <a:cs typeface="Montserrat 2"/>
                  <a:sym typeface="Montserrat 2"/>
                </a:rPr>
                <a:t>NAME:</a:t>
              </a:r>
            </a:p>
          </p:txBody>
        </p:sp>
        <p:sp>
          <p:nvSpPr>
            <p:cNvPr id="102" name="TextBox 102"/>
            <p:cNvSpPr txBox="1"/>
            <p:nvPr/>
          </p:nvSpPr>
          <p:spPr>
            <a:xfrm>
              <a:off x="218004" y="8749223"/>
              <a:ext cx="1536986" cy="181945"/>
            </a:xfrm>
            <a:prstGeom prst="rect">
              <a:avLst/>
            </a:prstGeom>
          </p:spPr>
          <p:txBody>
            <a:bodyPr lIns="0" tIns="0" rIns="0" bIns="0" rtlCol="0" anchor="t">
              <a:spAutoFit/>
            </a:bodyPr>
            <a:lstStyle/>
            <a:p>
              <a:pPr algn="just">
                <a:lnSpc>
                  <a:spcPts val="1089"/>
                </a:lnSpc>
              </a:pPr>
              <a:r>
                <a:rPr lang="en-US" sz="981">
                  <a:solidFill>
                    <a:srgbClr val="1C2120"/>
                  </a:solidFill>
                  <a:latin typeface="Montserrat 2"/>
                  <a:ea typeface="Montserrat 2"/>
                  <a:cs typeface="Montserrat 2"/>
                  <a:sym typeface="Montserrat 2"/>
                </a:rPr>
                <a:t>PHONE NUMBER:</a:t>
              </a:r>
            </a:p>
          </p:txBody>
        </p:sp>
        <p:sp>
          <p:nvSpPr>
            <p:cNvPr id="103" name="TextBox 103"/>
            <p:cNvSpPr txBox="1"/>
            <p:nvPr/>
          </p:nvSpPr>
          <p:spPr>
            <a:xfrm>
              <a:off x="258664" y="6735324"/>
              <a:ext cx="7176525" cy="551399"/>
            </a:xfrm>
            <a:prstGeom prst="rect">
              <a:avLst/>
            </a:prstGeom>
          </p:spPr>
          <p:txBody>
            <a:bodyPr lIns="0" tIns="0" rIns="0" bIns="0" rtlCol="0" anchor="t">
              <a:spAutoFit/>
            </a:bodyPr>
            <a:lstStyle/>
            <a:p>
              <a:pPr algn="just">
                <a:lnSpc>
                  <a:spcPts val="834"/>
                </a:lnSpc>
              </a:pPr>
              <a:r>
                <a:rPr lang="en-US" sz="752" dirty="0">
                  <a:solidFill>
                    <a:srgbClr val="1C2120"/>
                  </a:solidFill>
                  <a:latin typeface="Montserrat 2"/>
                  <a:ea typeface="Montserrat 2"/>
                  <a:cs typeface="Montserrat 2"/>
                  <a:sym typeface="Montserrat 2"/>
                </a:rPr>
                <a:t>If you are a UK taxpayer, please consider using Gift Aid to increase your donation to Pathway by 25% at no extra cost to you. See the form on the next page.</a:t>
              </a:r>
            </a:p>
            <a:p>
              <a:pPr algn="just">
                <a:lnSpc>
                  <a:spcPts val="834"/>
                </a:lnSpc>
              </a:pPr>
              <a:r>
                <a:rPr lang="en-US" sz="752" dirty="0">
                  <a:solidFill>
                    <a:srgbClr val="1C2120"/>
                  </a:solidFill>
                  <a:latin typeface="Montserrat 2"/>
                  <a:ea typeface="Montserrat 2"/>
                  <a:cs typeface="Montserrat 2"/>
                  <a:sym typeface="Montserrat 2"/>
                </a:rPr>
                <a:t>If you wish your donation to be anonymous, please leave the section below blank and use a separate form to sign up for our newsletter.</a:t>
              </a:r>
            </a:p>
          </p:txBody>
        </p:sp>
        <p:sp>
          <p:nvSpPr>
            <p:cNvPr id="104" name="TextBox 104"/>
            <p:cNvSpPr txBox="1"/>
            <p:nvPr/>
          </p:nvSpPr>
          <p:spPr>
            <a:xfrm>
              <a:off x="218004" y="9127932"/>
              <a:ext cx="6881884" cy="181945"/>
            </a:xfrm>
            <a:prstGeom prst="rect">
              <a:avLst/>
            </a:prstGeom>
          </p:spPr>
          <p:txBody>
            <a:bodyPr lIns="0" tIns="0" rIns="0" bIns="0" rtlCol="0" anchor="t">
              <a:spAutoFit/>
            </a:bodyPr>
            <a:lstStyle/>
            <a:p>
              <a:pPr algn="ctr">
                <a:lnSpc>
                  <a:spcPts val="1089"/>
                </a:lnSpc>
              </a:pPr>
              <a:r>
                <a:rPr lang="en-US" sz="981">
                  <a:solidFill>
                    <a:srgbClr val="1C2120"/>
                  </a:solidFill>
                  <a:latin typeface="Montserrat 2"/>
                  <a:ea typeface="Montserrat 2"/>
                  <a:cs typeface="Montserrat 2"/>
                  <a:sym typeface="Montserrat 2"/>
                </a:rPr>
                <a:t>We will only use this information to contact you as indicated above.</a:t>
              </a:r>
            </a:p>
          </p:txBody>
        </p:sp>
        <p:sp>
          <p:nvSpPr>
            <p:cNvPr id="105" name="TextBox 105"/>
            <p:cNvSpPr txBox="1"/>
            <p:nvPr/>
          </p:nvSpPr>
          <p:spPr>
            <a:xfrm>
              <a:off x="218004" y="8217582"/>
              <a:ext cx="1084502" cy="181945"/>
            </a:xfrm>
            <a:prstGeom prst="rect">
              <a:avLst/>
            </a:prstGeom>
          </p:spPr>
          <p:txBody>
            <a:bodyPr lIns="0" tIns="0" rIns="0" bIns="0" rtlCol="0" anchor="t">
              <a:spAutoFit/>
            </a:bodyPr>
            <a:lstStyle/>
            <a:p>
              <a:pPr algn="just">
                <a:lnSpc>
                  <a:spcPts val="1089"/>
                </a:lnSpc>
              </a:pPr>
              <a:r>
                <a:rPr lang="en-US" sz="981">
                  <a:solidFill>
                    <a:srgbClr val="1C2120"/>
                  </a:solidFill>
                  <a:latin typeface="Montserrat 2"/>
                  <a:ea typeface="Montserrat 2"/>
                  <a:cs typeface="Montserrat 2"/>
                  <a:sym typeface="Montserrat 2"/>
                </a:rPr>
                <a:t>EMAIL:</a:t>
              </a:r>
            </a:p>
          </p:txBody>
        </p:sp>
        <p:sp>
          <p:nvSpPr>
            <p:cNvPr id="106" name="TextBox 106"/>
            <p:cNvSpPr txBox="1"/>
            <p:nvPr/>
          </p:nvSpPr>
          <p:spPr>
            <a:xfrm>
              <a:off x="3775717" y="7715549"/>
              <a:ext cx="1385841" cy="181945"/>
            </a:xfrm>
            <a:prstGeom prst="rect">
              <a:avLst/>
            </a:prstGeom>
          </p:spPr>
          <p:txBody>
            <a:bodyPr lIns="0" tIns="0" rIns="0" bIns="0" rtlCol="0" anchor="t">
              <a:spAutoFit/>
            </a:bodyPr>
            <a:lstStyle/>
            <a:p>
              <a:pPr algn="just">
                <a:lnSpc>
                  <a:spcPts val="1089"/>
                </a:lnSpc>
              </a:pPr>
              <a:r>
                <a:rPr lang="en-US" sz="981">
                  <a:solidFill>
                    <a:srgbClr val="1C2120"/>
                  </a:solidFill>
                  <a:latin typeface="Montserrat 2"/>
                  <a:ea typeface="Montserrat 2"/>
                  <a:cs typeface="Montserrat 2"/>
                  <a:sym typeface="Montserrat 2"/>
                </a:rPr>
                <a:t>ADDRESS:</a:t>
              </a:r>
            </a:p>
          </p:txBody>
        </p:sp>
        <p:sp>
          <p:nvSpPr>
            <p:cNvPr id="107" name="TextBox 107"/>
            <p:cNvSpPr txBox="1"/>
            <p:nvPr/>
          </p:nvSpPr>
          <p:spPr>
            <a:xfrm>
              <a:off x="1961249" y="10274420"/>
              <a:ext cx="3414828" cy="389326"/>
            </a:xfrm>
            <a:prstGeom prst="rect">
              <a:avLst/>
            </a:prstGeom>
          </p:spPr>
          <p:txBody>
            <a:bodyPr lIns="0" tIns="0" rIns="0" bIns="0" rtlCol="0" anchor="t">
              <a:spAutoFit/>
            </a:bodyPr>
            <a:lstStyle/>
            <a:p>
              <a:pPr algn="ctr">
                <a:lnSpc>
                  <a:spcPts val="1219"/>
                </a:lnSpc>
              </a:pPr>
              <a:r>
                <a:rPr lang="en-US" sz="896" spc="39">
                  <a:solidFill>
                    <a:srgbClr val="1C2120"/>
                  </a:solidFill>
                  <a:latin typeface="Montserrat Extra-Bold"/>
                  <a:ea typeface="Montserrat Extra-Bold"/>
                  <a:cs typeface="Montserrat Extra-Bold"/>
                  <a:sym typeface="Montserrat Extra-Bold"/>
                </a:rPr>
                <a:t>REGISTERED CHARITY NUMBER 1210452</a:t>
              </a:r>
            </a:p>
          </p:txBody>
        </p:sp>
        <p:sp>
          <p:nvSpPr>
            <p:cNvPr id="108" name="TextBox 108"/>
            <p:cNvSpPr txBox="1"/>
            <p:nvPr/>
          </p:nvSpPr>
          <p:spPr>
            <a:xfrm>
              <a:off x="760255" y="9715104"/>
              <a:ext cx="6135116" cy="178263"/>
            </a:xfrm>
            <a:prstGeom prst="rect">
              <a:avLst/>
            </a:prstGeom>
          </p:spPr>
          <p:txBody>
            <a:bodyPr lIns="0" tIns="0" rIns="0" bIns="0" rtlCol="0" anchor="t">
              <a:spAutoFit/>
            </a:bodyPr>
            <a:lstStyle/>
            <a:p>
              <a:pPr algn="ctr">
                <a:lnSpc>
                  <a:spcPts val="1144"/>
                </a:lnSpc>
              </a:pPr>
              <a:r>
                <a:rPr lang="en-US" sz="817">
                  <a:solidFill>
                    <a:srgbClr val="1C2120"/>
                  </a:solidFill>
                  <a:latin typeface="Montserrat Light"/>
                  <a:ea typeface="Montserrat Light"/>
                  <a:cs typeface="Montserrat Light"/>
                  <a:sym typeface="Montserrat Light"/>
                </a:rPr>
                <a:t>Gospel Hall, East Lodge Lane, Enfield, EN2 8AS or office@pathwayonline.co.uk</a:t>
              </a:r>
            </a:p>
          </p:txBody>
        </p:sp>
        <p:sp>
          <p:nvSpPr>
            <p:cNvPr id="109" name="TextBox 109"/>
            <p:cNvSpPr txBox="1"/>
            <p:nvPr/>
          </p:nvSpPr>
          <p:spPr>
            <a:xfrm>
              <a:off x="3905080" y="9889892"/>
              <a:ext cx="2990291" cy="178263"/>
            </a:xfrm>
            <a:prstGeom prst="rect">
              <a:avLst/>
            </a:prstGeom>
          </p:spPr>
          <p:txBody>
            <a:bodyPr lIns="0" tIns="0" rIns="0" bIns="0" rtlCol="0" anchor="t">
              <a:spAutoFit/>
            </a:bodyPr>
            <a:lstStyle/>
            <a:p>
              <a:pPr algn="ctr">
                <a:lnSpc>
                  <a:spcPts val="1144"/>
                </a:lnSpc>
              </a:pPr>
              <a:r>
                <a:rPr lang="en-US" sz="817">
                  <a:solidFill>
                    <a:srgbClr val="1C2120"/>
                  </a:solidFill>
                  <a:latin typeface="Montserrat Light"/>
                  <a:ea typeface="Montserrat Light"/>
                  <a:cs typeface="Montserrat Light"/>
                  <a:sym typeface="Montserrat Light"/>
                </a:rPr>
                <a:t>Visit our website: </a:t>
              </a:r>
              <a:r>
                <a:rPr lang="en-US" sz="817" u="sng">
                  <a:solidFill>
                    <a:srgbClr val="1C2120"/>
                  </a:solidFill>
                  <a:latin typeface="Montserrat Light"/>
                  <a:ea typeface="Montserrat Light"/>
                  <a:cs typeface="Montserrat Light"/>
                  <a:sym typeface="Montserrat Light"/>
                  <a:hlinkClick r:id="rId4" tooltip="http://www.pathwayonline.co.uk/"/>
                </a:rPr>
                <a:t>www.pathwayonline.co.uk</a:t>
              </a:r>
            </a:p>
          </p:txBody>
        </p:sp>
        <p:sp>
          <p:nvSpPr>
            <p:cNvPr id="110" name="TextBox 110"/>
            <p:cNvSpPr txBox="1"/>
            <p:nvPr/>
          </p:nvSpPr>
          <p:spPr>
            <a:xfrm>
              <a:off x="839446" y="9889892"/>
              <a:ext cx="2539882" cy="178263"/>
            </a:xfrm>
            <a:prstGeom prst="rect">
              <a:avLst/>
            </a:prstGeom>
          </p:spPr>
          <p:txBody>
            <a:bodyPr lIns="0" tIns="0" rIns="0" bIns="0" rtlCol="0" anchor="t">
              <a:spAutoFit/>
            </a:bodyPr>
            <a:lstStyle/>
            <a:p>
              <a:pPr algn="ctr">
                <a:lnSpc>
                  <a:spcPts val="1144"/>
                </a:lnSpc>
              </a:pPr>
              <a:r>
                <a:rPr lang="en-US" sz="817">
                  <a:solidFill>
                    <a:srgbClr val="1C2120"/>
                  </a:solidFill>
                  <a:latin typeface="Montserrat Light"/>
                  <a:ea typeface="Montserrat Light"/>
                  <a:cs typeface="Montserrat Light"/>
                  <a:sym typeface="Montserrat Light"/>
                </a:rPr>
                <a:t>Telephone enquires to 0208 343 7584</a:t>
              </a:r>
            </a:p>
          </p:txBody>
        </p:sp>
        <p:sp>
          <p:nvSpPr>
            <p:cNvPr id="111" name="TextBox 111"/>
            <p:cNvSpPr txBox="1"/>
            <p:nvPr/>
          </p:nvSpPr>
          <p:spPr>
            <a:xfrm>
              <a:off x="1489078" y="10090638"/>
              <a:ext cx="4783695" cy="178632"/>
            </a:xfrm>
            <a:prstGeom prst="rect">
              <a:avLst/>
            </a:prstGeom>
          </p:spPr>
          <p:txBody>
            <a:bodyPr lIns="0" tIns="0" rIns="0" bIns="0" rtlCol="0" anchor="t">
              <a:spAutoFit/>
            </a:bodyPr>
            <a:lstStyle/>
            <a:p>
              <a:pPr algn="ctr">
                <a:lnSpc>
                  <a:spcPts val="1129"/>
                </a:lnSpc>
                <a:spcBef>
                  <a:spcPct val="0"/>
                </a:spcBef>
              </a:pPr>
              <a:r>
                <a:rPr lang="en-US" sz="806">
                  <a:solidFill>
                    <a:srgbClr val="1C2120"/>
                  </a:solidFill>
                  <a:latin typeface="Montserrat 2"/>
                  <a:ea typeface="Montserrat 2"/>
                  <a:cs typeface="Montserrat 2"/>
                  <a:sym typeface="Montserrat 2"/>
                </a:rPr>
                <a:t>Follow us on Facebook, Instagram or Youtube: @pathwayforschools</a:t>
              </a:r>
            </a:p>
          </p:txBody>
        </p:sp>
        <p:sp>
          <p:nvSpPr>
            <p:cNvPr id="112" name="TextBox 112"/>
            <p:cNvSpPr txBox="1"/>
            <p:nvPr/>
          </p:nvSpPr>
          <p:spPr>
            <a:xfrm>
              <a:off x="61491" y="9529933"/>
              <a:ext cx="1961073" cy="188646"/>
            </a:xfrm>
            <a:prstGeom prst="rect">
              <a:avLst/>
            </a:prstGeom>
          </p:spPr>
          <p:txBody>
            <a:bodyPr lIns="0" tIns="0" rIns="0" bIns="0" rtlCol="0" anchor="t">
              <a:spAutoFit/>
            </a:bodyPr>
            <a:lstStyle/>
            <a:p>
              <a:pPr algn="ctr">
                <a:lnSpc>
                  <a:spcPts val="1144"/>
                </a:lnSpc>
              </a:pPr>
              <a:r>
                <a:rPr lang="en-US" sz="817" b="1">
                  <a:solidFill>
                    <a:srgbClr val="1C2120"/>
                  </a:solidFill>
                  <a:latin typeface="Montserrat Light Bold"/>
                  <a:ea typeface="Montserrat Light Bold"/>
                  <a:cs typeface="Montserrat Light Bold"/>
                  <a:sym typeface="Montserrat Light Bold"/>
                </a:rPr>
                <a:t>Please return this form to:</a:t>
              </a:r>
            </a:p>
          </p:txBody>
        </p:sp>
        <p:sp>
          <p:nvSpPr>
            <p:cNvPr id="113" name="TextBox 113"/>
            <p:cNvSpPr txBox="1"/>
            <p:nvPr/>
          </p:nvSpPr>
          <p:spPr>
            <a:xfrm>
              <a:off x="389601" y="5228280"/>
              <a:ext cx="1471250" cy="517529"/>
            </a:xfrm>
            <a:prstGeom prst="rect">
              <a:avLst/>
            </a:prstGeom>
          </p:spPr>
          <p:txBody>
            <a:bodyPr lIns="0" tIns="0" rIns="0" bIns="0" rtlCol="0" anchor="t">
              <a:spAutoFit/>
            </a:bodyPr>
            <a:lstStyle/>
            <a:p>
              <a:pPr algn="ctr">
                <a:lnSpc>
                  <a:spcPts val="3265"/>
                </a:lnSpc>
              </a:pPr>
              <a:r>
                <a:rPr lang="en-US" sz="2332">
                  <a:solidFill>
                    <a:srgbClr val="460059"/>
                  </a:solidFill>
                  <a:latin typeface="Caveat 2"/>
                  <a:ea typeface="Caveat 2"/>
                  <a:cs typeface="Caveat 2"/>
                  <a:sym typeface="Caveat 2"/>
                </a:rPr>
                <a:t>Next Steps</a:t>
              </a:r>
            </a:p>
          </p:txBody>
        </p:sp>
        <p:sp>
          <p:nvSpPr>
            <p:cNvPr id="114" name="TextBox 114"/>
            <p:cNvSpPr txBox="1"/>
            <p:nvPr/>
          </p:nvSpPr>
          <p:spPr>
            <a:xfrm>
              <a:off x="299988" y="5752492"/>
              <a:ext cx="1650476" cy="581784"/>
            </a:xfrm>
            <a:prstGeom prst="rect">
              <a:avLst/>
            </a:prstGeom>
          </p:spPr>
          <p:txBody>
            <a:bodyPr lIns="0" tIns="0" rIns="0" bIns="0" rtlCol="0" anchor="t">
              <a:spAutoFit/>
            </a:bodyPr>
            <a:lstStyle/>
            <a:p>
              <a:pPr algn="ctr">
                <a:lnSpc>
                  <a:spcPts val="1199"/>
                </a:lnSpc>
              </a:pPr>
              <a:r>
                <a:rPr lang="en-US" sz="731" spc="585">
                  <a:solidFill>
                    <a:srgbClr val="E9385E"/>
                  </a:solidFill>
                  <a:latin typeface="Montserrat Extra-Bold"/>
                  <a:ea typeface="Montserrat Extra-Bold"/>
                  <a:cs typeface="Montserrat Extra-Bold"/>
                  <a:sym typeface="Montserrat Extra-Bold"/>
                </a:rPr>
                <a:t>PATHWAY 2026 APPEAL</a:t>
              </a:r>
            </a:p>
          </p:txBody>
        </p:sp>
        <p:sp>
          <p:nvSpPr>
            <p:cNvPr id="115" name="Freeform 115"/>
            <p:cNvSpPr/>
            <p:nvPr/>
          </p:nvSpPr>
          <p:spPr>
            <a:xfrm>
              <a:off x="726735" y="3976193"/>
              <a:ext cx="796983" cy="1400449"/>
            </a:xfrm>
            <a:custGeom>
              <a:avLst/>
              <a:gdLst/>
              <a:ahLst/>
              <a:cxnLst/>
              <a:rect l="l" t="t" r="r" b="b"/>
              <a:pathLst>
                <a:path w="796983" h="1400449">
                  <a:moveTo>
                    <a:pt x="0" y="0"/>
                  </a:moveTo>
                  <a:lnTo>
                    <a:pt x="796983" y="0"/>
                  </a:lnTo>
                  <a:lnTo>
                    <a:pt x="796983" y="1400448"/>
                  </a:lnTo>
                  <a:lnTo>
                    <a:pt x="0" y="1400448"/>
                  </a:lnTo>
                  <a:lnTo>
                    <a:pt x="0" y="0"/>
                  </a:lnTo>
                  <a:close/>
                </a:path>
              </a:pathLst>
            </a:custGeom>
            <a:blipFill>
              <a:blip r:embed="rId5">
                <a:extLst>
                  <a:ext uri="{96DAC541-7B7A-43D3-8B79-37D633B846F1}">
                    <asvg:svgBlip xmlns:asvg="http://schemas.microsoft.com/office/drawing/2016/SVG/main" r:embed="rId6"/>
                  </a:ext>
                </a:extLst>
              </a:blip>
              <a:stretch>
                <a:fillRect t="-79" b="-79"/>
              </a:stretch>
            </a:blipFill>
          </p:spPr>
          <p:txBody>
            <a:bodyPr/>
            <a:lstStyle/>
            <a:p>
              <a:endParaRPr lang="en-GB"/>
            </a:p>
          </p:txBody>
        </p:sp>
      </p:grpSp>
      <p:grpSp>
        <p:nvGrpSpPr>
          <p:cNvPr id="116" name="Group 116"/>
          <p:cNvGrpSpPr/>
          <p:nvPr/>
        </p:nvGrpSpPr>
        <p:grpSpPr>
          <a:xfrm rot="594607">
            <a:off x="11372209" y="921180"/>
            <a:ext cx="5910551" cy="8662624"/>
            <a:chOff x="0" y="0"/>
            <a:chExt cx="1556688" cy="2281514"/>
          </a:xfrm>
        </p:grpSpPr>
        <p:sp>
          <p:nvSpPr>
            <p:cNvPr id="117" name="Freeform 117"/>
            <p:cNvSpPr/>
            <p:nvPr/>
          </p:nvSpPr>
          <p:spPr>
            <a:xfrm>
              <a:off x="0" y="0"/>
              <a:ext cx="1556688" cy="2281514"/>
            </a:xfrm>
            <a:custGeom>
              <a:avLst/>
              <a:gdLst/>
              <a:ahLst/>
              <a:cxnLst/>
              <a:rect l="l" t="t" r="r" b="b"/>
              <a:pathLst>
                <a:path w="1556688" h="2281514">
                  <a:moveTo>
                    <a:pt x="0" y="0"/>
                  </a:moveTo>
                  <a:lnTo>
                    <a:pt x="1556688" y="0"/>
                  </a:lnTo>
                  <a:lnTo>
                    <a:pt x="1556688" y="2281514"/>
                  </a:lnTo>
                  <a:lnTo>
                    <a:pt x="0" y="2281514"/>
                  </a:lnTo>
                  <a:close/>
                </a:path>
              </a:pathLst>
            </a:custGeom>
            <a:solidFill>
              <a:srgbClr val="FCFCFC"/>
            </a:solidFill>
          </p:spPr>
          <p:txBody>
            <a:bodyPr/>
            <a:lstStyle/>
            <a:p>
              <a:endParaRPr lang="en-GB"/>
            </a:p>
          </p:txBody>
        </p:sp>
        <p:sp>
          <p:nvSpPr>
            <p:cNvPr id="118" name="TextBox 118"/>
            <p:cNvSpPr txBox="1"/>
            <p:nvPr/>
          </p:nvSpPr>
          <p:spPr>
            <a:xfrm>
              <a:off x="0" y="-28575"/>
              <a:ext cx="1556688" cy="2310089"/>
            </a:xfrm>
            <a:prstGeom prst="rect">
              <a:avLst/>
            </a:prstGeom>
          </p:spPr>
          <p:txBody>
            <a:bodyPr lIns="50800" tIns="50800" rIns="50800" bIns="50800" rtlCol="0" anchor="ctr"/>
            <a:lstStyle/>
            <a:p>
              <a:pPr algn="ctr">
                <a:lnSpc>
                  <a:spcPts val="2298"/>
                </a:lnSpc>
              </a:pPr>
              <a:endParaRPr/>
            </a:p>
          </p:txBody>
        </p:sp>
      </p:grpSp>
      <p:sp>
        <p:nvSpPr>
          <p:cNvPr id="119" name="TextBox 119"/>
          <p:cNvSpPr txBox="1"/>
          <p:nvPr/>
        </p:nvSpPr>
        <p:spPr>
          <a:xfrm rot="585870">
            <a:off x="11814706" y="1471505"/>
            <a:ext cx="5036866" cy="7521673"/>
          </a:xfrm>
          <a:prstGeom prst="rect">
            <a:avLst/>
          </a:prstGeom>
        </p:spPr>
        <p:txBody>
          <a:bodyPr lIns="0" tIns="0" rIns="0" bIns="0" rtlCol="0" anchor="t">
            <a:spAutoFit/>
          </a:bodyPr>
          <a:lstStyle/>
          <a:p>
            <a:pPr algn="ctr">
              <a:lnSpc>
                <a:spcPts val="1727"/>
              </a:lnSpc>
            </a:pPr>
            <a:r>
              <a:rPr lang="en-US" sz="863">
                <a:solidFill>
                  <a:srgbClr val="000000"/>
                </a:solidFill>
                <a:latin typeface="Montserrat Extra-Bold"/>
                <a:ea typeface="Montserrat Extra-Bold"/>
                <a:cs typeface="Montserrat Extra-Bold"/>
                <a:sym typeface="Montserrat Extra-Bold"/>
              </a:rPr>
              <a:t>GIFT AID MY DONATION (Individual donors only)</a:t>
            </a:r>
          </a:p>
          <a:p>
            <a:pPr algn="l">
              <a:lnSpc>
                <a:spcPts val="712"/>
              </a:lnSpc>
            </a:pPr>
            <a:r>
              <a:rPr lang="en-US" sz="791">
                <a:solidFill>
                  <a:srgbClr val="000000"/>
                </a:solidFill>
                <a:latin typeface="Montserrat Classic"/>
                <a:ea typeface="Montserrat Classic"/>
                <a:cs typeface="Montserrat Classic"/>
                <a:sym typeface="Montserrat Classic"/>
              </a:rPr>
              <a:t>Your Details:</a:t>
            </a:r>
          </a:p>
          <a:p>
            <a:pPr algn="l">
              <a:lnSpc>
                <a:spcPts val="733"/>
              </a:lnSpc>
            </a:pPr>
            <a:endParaRPr lang="en-US" sz="791">
              <a:solidFill>
                <a:srgbClr val="000000"/>
              </a:solidFill>
              <a:latin typeface="Montserrat Classic"/>
              <a:ea typeface="Montserrat Classic"/>
              <a:cs typeface="Montserrat Classic"/>
              <a:sym typeface="Montserrat Classic"/>
            </a:endParaRPr>
          </a:p>
          <a:p>
            <a:pPr algn="l">
              <a:lnSpc>
                <a:spcPts val="633"/>
              </a:lnSpc>
            </a:pPr>
            <a:r>
              <a:rPr lang="en-US" sz="791">
                <a:solidFill>
                  <a:srgbClr val="000000"/>
                </a:solidFill>
                <a:latin typeface="Montserrat Light"/>
                <a:ea typeface="Montserrat Light"/>
                <a:cs typeface="Montserrat Light"/>
                <a:sym typeface="Montserrat Light"/>
              </a:rPr>
              <a:t>*Title</a:t>
            </a: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r>
              <a:rPr lang="en-US" sz="791">
                <a:solidFill>
                  <a:srgbClr val="000000"/>
                </a:solidFill>
                <a:latin typeface="Montserrat Light"/>
                <a:ea typeface="Montserrat Light"/>
                <a:cs typeface="Montserrat Light"/>
                <a:sym typeface="Montserrat Light"/>
              </a:rPr>
              <a:t>*Forename(s)</a:t>
            </a: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r>
              <a:rPr lang="en-US" sz="791">
                <a:solidFill>
                  <a:srgbClr val="000000"/>
                </a:solidFill>
                <a:latin typeface="Montserrat Light"/>
                <a:ea typeface="Montserrat Light"/>
                <a:cs typeface="Montserrat Light"/>
                <a:sym typeface="Montserrat Light"/>
              </a:rPr>
              <a:t>*Surname</a:t>
            </a: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r>
              <a:rPr lang="en-US" sz="791">
                <a:solidFill>
                  <a:srgbClr val="000000"/>
                </a:solidFill>
                <a:latin typeface="Montserrat Light"/>
                <a:ea typeface="Montserrat Light"/>
                <a:cs typeface="Montserrat Light"/>
                <a:sym typeface="Montserrat Light"/>
              </a:rPr>
              <a:t>*Address</a:t>
            </a: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r>
              <a:rPr lang="en-US" sz="791">
                <a:solidFill>
                  <a:srgbClr val="000000"/>
                </a:solidFill>
                <a:latin typeface="Montserrat Light"/>
                <a:ea typeface="Montserrat Light"/>
                <a:cs typeface="Montserrat Light"/>
                <a:sym typeface="Montserrat Light"/>
              </a:rPr>
              <a:t>*Postcode</a:t>
            </a: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r>
              <a:rPr lang="en-US" sz="791">
                <a:solidFill>
                  <a:srgbClr val="000000"/>
                </a:solidFill>
                <a:latin typeface="Montserrat Light"/>
                <a:ea typeface="Montserrat Light"/>
                <a:cs typeface="Montserrat Light"/>
                <a:sym typeface="Montserrat Light"/>
              </a:rPr>
              <a:t>Phone</a:t>
            </a: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r>
              <a:rPr lang="en-US" sz="791">
                <a:solidFill>
                  <a:srgbClr val="000000"/>
                </a:solidFill>
                <a:latin typeface="Montserrat Light"/>
                <a:ea typeface="Montserrat Light"/>
                <a:cs typeface="Montserrat Light"/>
                <a:sym typeface="Montserrat Light"/>
              </a:rPr>
              <a:t>Email</a:t>
            </a: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endParaRPr lang="en-US" sz="791">
              <a:solidFill>
                <a:srgbClr val="000000"/>
              </a:solidFill>
              <a:latin typeface="Montserrat Light"/>
              <a:ea typeface="Montserrat Light"/>
              <a:cs typeface="Montserrat Light"/>
              <a:sym typeface="Montserrat Light"/>
            </a:endParaRPr>
          </a:p>
          <a:p>
            <a:pPr algn="l">
              <a:lnSpc>
                <a:spcPts val="633"/>
              </a:lnSpc>
            </a:pPr>
            <a:r>
              <a:rPr lang="en-US" sz="791">
                <a:solidFill>
                  <a:srgbClr val="000000"/>
                </a:solidFill>
                <a:latin typeface="Montserrat Light"/>
                <a:ea typeface="Montserrat Light"/>
                <a:cs typeface="Montserrat Light"/>
                <a:sym typeface="Montserrat Light"/>
              </a:rPr>
              <a:t>Mobile</a:t>
            </a:r>
          </a:p>
          <a:p>
            <a:pPr algn="l">
              <a:lnSpc>
                <a:spcPts val="1007"/>
              </a:lnSpc>
            </a:pPr>
            <a:endParaRPr lang="en-US" sz="791">
              <a:solidFill>
                <a:srgbClr val="000000"/>
              </a:solidFill>
              <a:latin typeface="Montserrat Light"/>
              <a:ea typeface="Montserrat Light"/>
              <a:cs typeface="Montserrat Light"/>
              <a:sym typeface="Montserrat Light"/>
            </a:endParaRPr>
          </a:p>
          <a:p>
            <a:pPr algn="l">
              <a:lnSpc>
                <a:spcPts val="907"/>
              </a:lnSpc>
              <a:spcBef>
                <a:spcPct val="0"/>
              </a:spcBef>
            </a:pPr>
            <a:r>
              <a:rPr lang="en-US" sz="647" i="1">
                <a:solidFill>
                  <a:srgbClr val="000000"/>
                </a:solidFill>
                <a:latin typeface="Montserrat Light Italics"/>
                <a:ea typeface="Montserrat Light Italics"/>
                <a:cs typeface="Montserrat Light Italics"/>
                <a:sym typeface="Montserrat Light Italics"/>
              </a:rPr>
              <a:t>*This information is required by HMRC for Gift Aid.</a:t>
            </a:r>
          </a:p>
          <a:p>
            <a:pPr algn="l">
              <a:lnSpc>
                <a:spcPts val="1282"/>
              </a:lnSpc>
              <a:spcBef>
                <a:spcPct val="0"/>
              </a:spcBef>
            </a:pPr>
            <a:r>
              <a:rPr lang="en-US" sz="916">
                <a:solidFill>
                  <a:srgbClr val="000000"/>
                </a:solidFill>
                <a:latin typeface="Canva Sans"/>
                <a:ea typeface="Canva Sans"/>
                <a:cs typeface="Canva Sans"/>
                <a:sym typeface="Canva Sans"/>
              </a:rPr>
              <a:t>   </a:t>
            </a:r>
          </a:p>
          <a:p>
            <a:pPr algn="l">
              <a:lnSpc>
                <a:spcPts val="1108"/>
              </a:lnSpc>
              <a:spcBef>
                <a:spcPct val="0"/>
              </a:spcBef>
            </a:pPr>
            <a:r>
              <a:rPr lang="en-US" sz="791">
                <a:solidFill>
                  <a:srgbClr val="000000"/>
                </a:solidFill>
                <a:latin typeface="Montserrat Extra-Bold"/>
                <a:ea typeface="Montserrat Extra-Bold"/>
                <a:cs typeface="Montserrat Extra-Bold"/>
                <a:sym typeface="Montserrat Extra-Bold"/>
              </a:rPr>
              <a:t>Gift Aid Declaration:</a:t>
            </a:r>
          </a:p>
          <a:p>
            <a:pPr algn="just">
              <a:lnSpc>
                <a:spcPts val="1007"/>
              </a:lnSpc>
              <a:spcBef>
                <a:spcPct val="0"/>
              </a:spcBef>
            </a:pPr>
            <a:r>
              <a:rPr lang="en-US" sz="719">
                <a:solidFill>
                  <a:srgbClr val="000000"/>
                </a:solidFill>
                <a:latin typeface="Montserrat 2"/>
                <a:ea typeface="Montserrat 2"/>
                <a:cs typeface="Montserrat 2"/>
                <a:sym typeface="Montserrat 2"/>
              </a:rPr>
              <a:t>Boost your donation by 25p of Gift Aid for every £1 you donate:  Gift Aid is reclaimed by Pathway from the tax you pay for the current tax year. In order to Gift Aid your donation, please read and sign the following declaration.</a:t>
            </a:r>
          </a:p>
          <a:p>
            <a:pPr algn="l">
              <a:lnSpc>
                <a:spcPts val="1282"/>
              </a:lnSpc>
              <a:spcBef>
                <a:spcPct val="0"/>
              </a:spcBef>
            </a:pPr>
            <a:endParaRPr lang="en-US" sz="719">
              <a:solidFill>
                <a:srgbClr val="000000"/>
              </a:solidFill>
              <a:latin typeface="Montserrat 2"/>
              <a:ea typeface="Montserrat 2"/>
              <a:cs typeface="Montserrat 2"/>
              <a:sym typeface="Montserrat 2"/>
            </a:endParaRPr>
          </a:p>
          <a:p>
            <a:pPr algn="l">
              <a:lnSpc>
                <a:spcPts val="1007"/>
              </a:lnSpc>
              <a:spcBef>
                <a:spcPct val="0"/>
              </a:spcBef>
            </a:pPr>
            <a:r>
              <a:rPr lang="en-US" sz="719">
                <a:solidFill>
                  <a:srgbClr val="000000"/>
                </a:solidFill>
                <a:latin typeface="Montserrat Light"/>
                <a:ea typeface="Montserrat Light"/>
                <a:cs typeface="Montserrat Light"/>
                <a:sym typeface="Montserrat Light"/>
              </a:rPr>
              <a:t>Please treat as Gift Aid donations all qualifying gifts of money made from the date of this declaration and in the past four years.</a:t>
            </a:r>
          </a:p>
          <a:p>
            <a:pPr algn="l">
              <a:lnSpc>
                <a:spcPts val="1007"/>
              </a:lnSpc>
              <a:spcBef>
                <a:spcPct val="0"/>
              </a:spcBef>
            </a:pPr>
            <a:r>
              <a:rPr lang="en-US" sz="719" i="1">
                <a:solidFill>
                  <a:srgbClr val="000000"/>
                </a:solidFill>
                <a:latin typeface="Montserrat Light Italics"/>
                <a:ea typeface="Montserrat Light Italics"/>
                <a:cs typeface="Montserrat Light Italics"/>
                <a:sym typeface="Montserrat Light Italics"/>
              </a:rPr>
              <a:t>I am a UK taxpayer and understand that if I pay less Income Tax and/or Capital Gains Tax than the amount of Gift Aid claimed on all my donations in that tax year, it is my responsibility to pay any difference. I will notify Pathway if I want to cancel this declaration, change my name or home address, or no longer pay sufficient qualifying tax on my income and/or capital gains.</a:t>
            </a:r>
          </a:p>
          <a:p>
            <a:pPr algn="l">
              <a:lnSpc>
                <a:spcPts val="1007"/>
              </a:lnSpc>
              <a:spcBef>
                <a:spcPct val="0"/>
              </a:spcBef>
            </a:pPr>
            <a:endParaRPr lang="en-US" sz="719" i="1">
              <a:solidFill>
                <a:srgbClr val="000000"/>
              </a:solidFill>
              <a:latin typeface="Montserrat Light Italics"/>
              <a:ea typeface="Montserrat Light Italics"/>
              <a:cs typeface="Montserrat Light Italics"/>
              <a:sym typeface="Montserrat Light Italics"/>
            </a:endParaRPr>
          </a:p>
          <a:p>
            <a:pPr algn="l">
              <a:lnSpc>
                <a:spcPts val="1108"/>
              </a:lnSpc>
              <a:spcBef>
                <a:spcPct val="0"/>
              </a:spcBef>
            </a:pPr>
            <a:r>
              <a:rPr lang="en-US" sz="791">
                <a:solidFill>
                  <a:srgbClr val="000000"/>
                </a:solidFill>
                <a:latin typeface="Montserrat Light"/>
                <a:ea typeface="Montserrat Light"/>
                <a:cs typeface="Montserrat Light"/>
                <a:sym typeface="Montserrat Light"/>
              </a:rPr>
              <a:t>*Signed _____________________________________________</a:t>
            </a:r>
          </a:p>
          <a:p>
            <a:pPr algn="l">
              <a:lnSpc>
                <a:spcPts val="1108"/>
              </a:lnSpc>
              <a:spcBef>
                <a:spcPct val="0"/>
              </a:spcBef>
            </a:pPr>
            <a:endParaRPr lang="en-US" sz="791">
              <a:solidFill>
                <a:srgbClr val="000000"/>
              </a:solidFill>
              <a:latin typeface="Montserrat Light"/>
              <a:ea typeface="Montserrat Light"/>
              <a:cs typeface="Montserrat Light"/>
              <a:sym typeface="Montserrat Light"/>
            </a:endParaRPr>
          </a:p>
          <a:p>
            <a:pPr algn="l">
              <a:lnSpc>
                <a:spcPts val="1108"/>
              </a:lnSpc>
              <a:spcBef>
                <a:spcPct val="0"/>
              </a:spcBef>
            </a:pPr>
            <a:r>
              <a:rPr lang="en-US" sz="791">
                <a:solidFill>
                  <a:srgbClr val="000000"/>
                </a:solidFill>
                <a:latin typeface="Montserrat Light"/>
                <a:ea typeface="Montserrat Light"/>
                <a:cs typeface="Montserrat Light"/>
                <a:sym typeface="Montserrat Light"/>
              </a:rPr>
              <a:t>*Date     _____________________________________________</a:t>
            </a:r>
          </a:p>
          <a:p>
            <a:pPr algn="l">
              <a:lnSpc>
                <a:spcPts val="1108"/>
              </a:lnSpc>
              <a:spcBef>
                <a:spcPct val="0"/>
              </a:spcBef>
            </a:pPr>
            <a:endParaRPr lang="en-US" sz="791">
              <a:solidFill>
                <a:srgbClr val="000000"/>
              </a:solidFill>
              <a:latin typeface="Montserrat Light"/>
              <a:ea typeface="Montserrat Light"/>
              <a:cs typeface="Montserrat Light"/>
              <a:sym typeface="Montserrat Light"/>
            </a:endParaRPr>
          </a:p>
          <a:p>
            <a:pPr algn="l">
              <a:lnSpc>
                <a:spcPts val="1108"/>
              </a:lnSpc>
              <a:spcBef>
                <a:spcPct val="0"/>
              </a:spcBef>
            </a:pPr>
            <a:r>
              <a:rPr lang="en-US" sz="791">
                <a:solidFill>
                  <a:srgbClr val="000000"/>
                </a:solidFill>
                <a:latin typeface="Montserrat Classic"/>
                <a:ea typeface="Montserrat Classic"/>
                <a:cs typeface="Montserrat Classic"/>
                <a:sym typeface="Montserrat Classic"/>
              </a:rPr>
              <a:t>General Data Protection Regulation (GDPR) 2018</a:t>
            </a:r>
          </a:p>
          <a:p>
            <a:pPr algn="l">
              <a:lnSpc>
                <a:spcPts val="1007"/>
              </a:lnSpc>
              <a:spcBef>
                <a:spcPct val="0"/>
              </a:spcBef>
            </a:pPr>
            <a:r>
              <a:rPr lang="en-US" sz="719">
                <a:solidFill>
                  <a:srgbClr val="000000"/>
                </a:solidFill>
                <a:latin typeface="Montserrat Light"/>
                <a:ea typeface="Montserrat Light"/>
                <a:cs typeface="Montserrat Light"/>
                <a:sym typeface="Montserrat Light"/>
              </a:rPr>
              <a:t>This information will be used for processing your donation and Gift Aid reclaims from the HMRC only.  We will need to store this data on our secured system for these purposes.  We will not use this data for other purposes without your permission.</a:t>
            </a:r>
          </a:p>
          <a:p>
            <a:pPr algn="l">
              <a:lnSpc>
                <a:spcPts val="1108"/>
              </a:lnSpc>
              <a:spcBef>
                <a:spcPct val="0"/>
              </a:spcBef>
            </a:pPr>
            <a:r>
              <a:rPr lang="en-US" sz="791">
                <a:solidFill>
                  <a:srgbClr val="000000"/>
                </a:solidFill>
                <a:latin typeface="Montserrat Classic"/>
                <a:ea typeface="Montserrat Classic"/>
                <a:cs typeface="Montserrat Classic"/>
                <a:sym typeface="Montserrat Classic"/>
              </a:rPr>
              <a:t>Security</a:t>
            </a:r>
          </a:p>
          <a:p>
            <a:pPr algn="l">
              <a:lnSpc>
                <a:spcPts val="1007"/>
              </a:lnSpc>
              <a:spcBef>
                <a:spcPct val="0"/>
              </a:spcBef>
            </a:pPr>
            <a:r>
              <a:rPr lang="en-US" sz="719">
                <a:solidFill>
                  <a:srgbClr val="000000"/>
                </a:solidFill>
                <a:latin typeface="Montserrat Light"/>
                <a:ea typeface="Montserrat Light"/>
                <a:cs typeface="Montserrat Light"/>
                <a:sym typeface="Montserrat Light"/>
              </a:rPr>
              <a:t>We are committed to ensuring that your information is secure.  We will never share any of your information with anyone outside Pathway unless we have your permission or are required by law to do so.   You may request details of personal information which we hold about you under the General Data Protection Regulation 2018. If you ask us to delete your information we will delete it permanently and completely from our records.</a:t>
            </a:r>
          </a:p>
          <a:p>
            <a:pPr algn="l">
              <a:lnSpc>
                <a:spcPts val="1007"/>
              </a:lnSpc>
              <a:spcBef>
                <a:spcPct val="0"/>
              </a:spcBef>
            </a:pPr>
            <a:endParaRPr lang="en-US" sz="719">
              <a:solidFill>
                <a:srgbClr val="000000"/>
              </a:solidFill>
              <a:latin typeface="Montserrat Light"/>
              <a:ea typeface="Montserrat Light"/>
              <a:cs typeface="Montserrat Light"/>
              <a:sym typeface="Montserrat Light"/>
            </a:endParaRPr>
          </a:p>
          <a:p>
            <a:pPr algn="l">
              <a:lnSpc>
                <a:spcPts val="1007"/>
              </a:lnSpc>
              <a:spcBef>
                <a:spcPct val="0"/>
              </a:spcBef>
            </a:pPr>
            <a:r>
              <a:rPr lang="en-US" sz="719">
                <a:solidFill>
                  <a:srgbClr val="000000"/>
                </a:solidFill>
                <a:latin typeface="Montserrat Light"/>
                <a:ea typeface="Montserrat Light"/>
                <a:cs typeface="Montserrat Light"/>
                <a:sym typeface="Montserrat Light"/>
              </a:rPr>
              <a:t>If you believe that any information we are holding on you is incorrect or incomplete, please write to or email us as soon as possible, at the above address. We will promptly correct any information found to be incorrect.</a:t>
            </a:r>
          </a:p>
          <a:p>
            <a:pPr algn="l">
              <a:lnSpc>
                <a:spcPts val="1007"/>
              </a:lnSpc>
              <a:spcBef>
                <a:spcPct val="0"/>
              </a:spcBef>
            </a:pPr>
            <a:endParaRPr lang="en-US" sz="719">
              <a:solidFill>
                <a:srgbClr val="000000"/>
              </a:solidFill>
              <a:latin typeface="Montserrat Light"/>
              <a:ea typeface="Montserrat Light"/>
              <a:cs typeface="Montserrat Light"/>
              <a:sym typeface="Montserrat Light"/>
            </a:endParaRPr>
          </a:p>
          <a:p>
            <a:pPr algn="l">
              <a:lnSpc>
                <a:spcPts val="1007"/>
              </a:lnSpc>
              <a:spcBef>
                <a:spcPct val="0"/>
              </a:spcBef>
            </a:pPr>
            <a:r>
              <a:rPr lang="en-US" sz="719">
                <a:solidFill>
                  <a:srgbClr val="000000"/>
                </a:solidFill>
                <a:latin typeface="Montserrat Classic"/>
                <a:ea typeface="Montserrat Classic"/>
                <a:cs typeface="Montserrat Classic"/>
                <a:sym typeface="Montserrat Classic"/>
              </a:rPr>
              <a:t>Declaration</a:t>
            </a:r>
          </a:p>
          <a:p>
            <a:pPr algn="l">
              <a:lnSpc>
                <a:spcPts val="1007"/>
              </a:lnSpc>
              <a:spcBef>
                <a:spcPct val="0"/>
              </a:spcBef>
            </a:pPr>
            <a:r>
              <a:rPr lang="en-US" sz="719">
                <a:solidFill>
                  <a:srgbClr val="000000"/>
                </a:solidFill>
                <a:latin typeface="Montserrat Light"/>
                <a:ea typeface="Montserrat Light"/>
                <a:cs typeface="Montserrat Light"/>
                <a:sym typeface="Montserrat Light"/>
              </a:rPr>
              <a:t>Please read the consent below, sign and date the form at the bottom and return it to us. </a:t>
            </a:r>
          </a:p>
          <a:p>
            <a:pPr algn="l">
              <a:lnSpc>
                <a:spcPts val="1007"/>
              </a:lnSpc>
              <a:spcBef>
                <a:spcPct val="0"/>
              </a:spcBef>
            </a:pPr>
            <a:r>
              <a:rPr lang="en-US" sz="719">
                <a:solidFill>
                  <a:srgbClr val="000000"/>
                </a:solidFill>
                <a:latin typeface="Montserrat Light"/>
                <a:ea typeface="Montserrat Light"/>
                <a:cs typeface="Montserrat Light"/>
                <a:sym typeface="Montserrat Light"/>
              </a:rPr>
              <a:t>My consent is valid from the date signed here until the next update carried out by Pathway, unless I write or email to inform you otherwise.   </a:t>
            </a:r>
          </a:p>
          <a:p>
            <a:pPr algn="l">
              <a:lnSpc>
                <a:spcPts val="1007"/>
              </a:lnSpc>
              <a:spcBef>
                <a:spcPct val="0"/>
              </a:spcBef>
            </a:pPr>
            <a:endParaRPr lang="en-US" sz="719">
              <a:solidFill>
                <a:srgbClr val="000000"/>
              </a:solidFill>
              <a:latin typeface="Montserrat Light"/>
              <a:ea typeface="Montserrat Light"/>
              <a:cs typeface="Montserrat Light"/>
              <a:sym typeface="Montserrat Light"/>
            </a:endParaRPr>
          </a:p>
          <a:p>
            <a:pPr algn="l">
              <a:lnSpc>
                <a:spcPts val="1108"/>
              </a:lnSpc>
              <a:spcBef>
                <a:spcPct val="0"/>
              </a:spcBef>
            </a:pPr>
            <a:r>
              <a:rPr lang="en-US" sz="791">
                <a:solidFill>
                  <a:srgbClr val="000000"/>
                </a:solidFill>
                <a:latin typeface="Montserrat Light"/>
                <a:ea typeface="Montserrat Light"/>
                <a:cs typeface="Montserrat Light"/>
                <a:sym typeface="Montserrat Light"/>
              </a:rPr>
              <a:t>Signed: _____________________________________________</a:t>
            </a:r>
          </a:p>
          <a:p>
            <a:pPr algn="l">
              <a:lnSpc>
                <a:spcPts val="1108"/>
              </a:lnSpc>
              <a:spcBef>
                <a:spcPct val="0"/>
              </a:spcBef>
            </a:pPr>
            <a:endParaRPr lang="en-US" sz="791">
              <a:solidFill>
                <a:srgbClr val="000000"/>
              </a:solidFill>
              <a:latin typeface="Montserrat Light"/>
              <a:ea typeface="Montserrat Light"/>
              <a:cs typeface="Montserrat Light"/>
              <a:sym typeface="Montserrat Light"/>
            </a:endParaRPr>
          </a:p>
          <a:p>
            <a:pPr algn="l">
              <a:lnSpc>
                <a:spcPts val="1108"/>
              </a:lnSpc>
              <a:spcBef>
                <a:spcPct val="0"/>
              </a:spcBef>
            </a:pPr>
            <a:r>
              <a:rPr lang="en-US" sz="791">
                <a:solidFill>
                  <a:srgbClr val="000000"/>
                </a:solidFill>
                <a:latin typeface="Montserrat Light"/>
                <a:ea typeface="Montserrat Light"/>
                <a:cs typeface="Montserrat Light"/>
                <a:sym typeface="Montserrat Light"/>
              </a:rPr>
              <a:t>Date: _______________________________________________</a:t>
            </a:r>
          </a:p>
        </p:txBody>
      </p:sp>
      <p:sp>
        <p:nvSpPr>
          <p:cNvPr id="120" name="TextBox 120"/>
          <p:cNvSpPr txBox="1"/>
          <p:nvPr/>
        </p:nvSpPr>
        <p:spPr>
          <a:xfrm>
            <a:off x="-475503" y="6076401"/>
            <a:ext cx="7089034" cy="596862"/>
          </a:xfrm>
          <a:prstGeom prst="rect">
            <a:avLst/>
          </a:prstGeom>
        </p:spPr>
        <p:txBody>
          <a:bodyPr lIns="0" tIns="0" rIns="0" bIns="0" rtlCol="0" anchor="t">
            <a:spAutoFit/>
          </a:bodyPr>
          <a:lstStyle/>
          <a:p>
            <a:pPr marL="0" lvl="0" indent="0" algn="ctr">
              <a:lnSpc>
                <a:spcPts val="4908"/>
              </a:lnSpc>
            </a:pPr>
            <a:r>
              <a:rPr lang="en-US" sz="3506" spc="-87">
                <a:solidFill>
                  <a:srgbClr val="33371F"/>
                </a:solidFill>
                <a:latin typeface="League Spartan"/>
                <a:ea typeface="League Spartan"/>
                <a:cs typeface="League Spartan"/>
                <a:sym typeface="League Spartan"/>
              </a:rPr>
              <a:t>VIA STEWARDSHIP</a:t>
            </a:r>
          </a:p>
        </p:txBody>
      </p:sp>
      <p:pic>
        <p:nvPicPr>
          <p:cNvPr id="121" name="Picture 121"/>
          <p:cNvPicPr>
            <a:picLocks noChangeAspect="1"/>
          </p:cNvPicPr>
          <p:nvPr/>
        </p:nvPicPr>
        <p:blipFill>
          <a:blip r:embed="rId7"/>
          <a:stretch>
            <a:fillRect/>
          </a:stretch>
        </p:blipFill>
        <p:spPr>
          <a:xfrm>
            <a:off x="461925" y="1167827"/>
            <a:ext cx="4937760" cy="49377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1058</Words>
  <Application>Microsoft Office PowerPoint</Application>
  <PresentationFormat>Custom</PresentationFormat>
  <Paragraphs>167</Paragraphs>
  <Slides>6</Slides>
  <Notes>3</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6</vt:i4>
      </vt:variant>
    </vt:vector>
  </HeadingPairs>
  <TitlesOfParts>
    <vt:vector size="28" baseType="lpstr">
      <vt:lpstr>Open Sans Bold</vt:lpstr>
      <vt:lpstr>Montserrat Light Bold</vt:lpstr>
      <vt:lpstr>Arial</vt:lpstr>
      <vt:lpstr>Montserrat Classic</vt:lpstr>
      <vt:lpstr>League Spartan</vt:lpstr>
      <vt:lpstr>Montserrat Light Italics</vt:lpstr>
      <vt:lpstr>Caveat 2</vt:lpstr>
      <vt:lpstr>Calibri</vt:lpstr>
      <vt:lpstr>Caveat 1</vt:lpstr>
      <vt:lpstr>Agrandir</vt:lpstr>
      <vt:lpstr>Montserrat Extra-Bold</vt:lpstr>
      <vt:lpstr>Montserrat Light</vt:lpstr>
      <vt:lpstr>Caveat 1 Bold</vt:lpstr>
      <vt:lpstr>Agrandir Italics</vt:lpstr>
      <vt:lpstr>Montserrat Classic Bold</vt:lpstr>
      <vt:lpstr>Montserrat 1 Bold</vt:lpstr>
      <vt:lpstr>Montserrat 2 Bold</vt:lpstr>
      <vt:lpstr>Canva Sans Bold</vt:lpstr>
      <vt:lpstr>Montserrat 1</vt:lpstr>
      <vt:lpstr>Canva Sans</vt:lpstr>
      <vt:lpstr>Montserrat 2</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Steps Appeal 2025 Powerpoint (Presentation)</dc:title>
  <dc:creator>Ashley Nichols</dc:creator>
  <cp:lastModifiedBy>Ashley Nichols</cp:lastModifiedBy>
  <cp:revision>2</cp:revision>
  <dcterms:created xsi:type="dcterms:W3CDTF">2006-08-16T00:00:00Z</dcterms:created>
  <dcterms:modified xsi:type="dcterms:W3CDTF">2026-02-02T09:34:37Z</dcterms:modified>
  <dc:identifier>DAG_n9bqWt4</dc:identifier>
</cp:coreProperties>
</file>